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74" r:id="rId8"/>
    <p:sldId id="262" r:id="rId9"/>
    <p:sldId id="263" r:id="rId10"/>
    <p:sldId id="272" r:id="rId11"/>
    <p:sldId id="270" r:id="rId12"/>
    <p:sldId id="275" r:id="rId13"/>
    <p:sldId id="264"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8" d="100"/>
          <a:sy n="78" d="100"/>
        </p:scale>
        <p:origin x="222" y="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6/1/2022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6/1/2022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6/1/2022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glg2016@outlook.com" TargetMode="External"/><Relationship Id="rId2" Type="http://schemas.openxmlformats.org/officeDocument/2006/relationships/hyperlink" Target="mailto:Mgaston@cipc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1E86-5905-49BB-9D47-2F2BE176710B}"/>
              </a:ext>
            </a:extLst>
          </p:cNvPr>
          <p:cNvSpPr>
            <a:spLocks noGrp="1"/>
          </p:cNvSpPr>
          <p:nvPr>
            <p:ph type="ctrTitle"/>
          </p:nvPr>
        </p:nvSpPr>
        <p:spPr/>
        <p:txBody>
          <a:bodyPr/>
          <a:lstStyle/>
          <a:p>
            <a:pPr algn="ctr"/>
            <a:r>
              <a:rPr lang="en-US" dirty="0"/>
              <a:t>DEFENDING PSYCHE CLAIMS </a:t>
            </a:r>
            <a:br>
              <a:rPr lang="en-US" dirty="0"/>
            </a:br>
            <a:r>
              <a:rPr lang="en-US" sz="2400" dirty="0"/>
              <a:t>Michael Gaston – CIPOLLA, CALABA, BHATTI &amp; HOYAL </a:t>
            </a:r>
          </a:p>
        </p:txBody>
      </p:sp>
      <p:sp>
        <p:nvSpPr>
          <p:cNvPr id="3" name="Subtitle 2">
            <a:extLst>
              <a:ext uri="{FF2B5EF4-FFF2-40B4-BE49-F238E27FC236}">
                <a16:creationId xmlns:a16="http://schemas.microsoft.com/office/drawing/2014/main" id="{A7A278E4-3A21-4284-9E0C-BE6CBD23D27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677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28E7-2EFD-4445-858A-CD0D08C71A87}"/>
              </a:ext>
            </a:extLst>
          </p:cNvPr>
          <p:cNvSpPr>
            <a:spLocks noGrp="1"/>
          </p:cNvSpPr>
          <p:nvPr>
            <p:ph type="title"/>
          </p:nvPr>
        </p:nvSpPr>
        <p:spPr/>
        <p:txBody>
          <a:bodyPr/>
          <a:lstStyle/>
          <a:p>
            <a:r>
              <a:rPr lang="en-US" dirty="0"/>
              <a:t>POST DEPOSITION DISCOVERY </a:t>
            </a:r>
          </a:p>
        </p:txBody>
      </p:sp>
      <p:sp>
        <p:nvSpPr>
          <p:cNvPr id="3" name="Content Placeholder 2">
            <a:extLst>
              <a:ext uri="{FF2B5EF4-FFF2-40B4-BE49-F238E27FC236}">
                <a16:creationId xmlns:a16="http://schemas.microsoft.com/office/drawing/2014/main" id="{53177548-012F-41CA-8737-B0C401C8DA8B}"/>
              </a:ext>
            </a:extLst>
          </p:cNvPr>
          <p:cNvSpPr>
            <a:spLocks noGrp="1"/>
          </p:cNvSpPr>
          <p:nvPr>
            <p:ph idx="1"/>
          </p:nvPr>
        </p:nvSpPr>
        <p:spPr>
          <a:xfrm>
            <a:off x="1056839" y="2390661"/>
            <a:ext cx="9613861" cy="3599316"/>
          </a:xfrm>
        </p:spPr>
        <p:txBody>
          <a:bodyPr>
            <a:normAutofit/>
          </a:bodyPr>
          <a:lstStyle/>
          <a:p>
            <a:pPr marL="0" indent="0">
              <a:buNone/>
            </a:pPr>
            <a:r>
              <a:rPr lang="en-US" dirty="0"/>
              <a:t>IF WE HAVE BEEN MOVING FORWARD WITH THE MED LEGAL PROCESS, WE SHOULD BE ABLE TO HAVE THE EVALUATION DONE ABOUT A MONTH AFTER THE DEPOSITION.  </a:t>
            </a:r>
          </a:p>
          <a:p>
            <a:pPr marL="0" indent="0">
              <a:buNone/>
            </a:pPr>
            <a:endParaRPr lang="en-US" b="1" dirty="0"/>
          </a:p>
          <a:p>
            <a:pPr marL="0" indent="0">
              <a:buNone/>
            </a:pPr>
            <a:r>
              <a:rPr lang="en-US" b="1" dirty="0"/>
              <a:t>WE MUST ENSURE THE POSITION STATEMENT INCLUDES A BREAKDOWN OF THE ROLDA ANALYSIS FOR THE PQME TO REVIEW.</a:t>
            </a:r>
          </a:p>
          <a:p>
            <a:pPr marL="0" indent="0">
              <a:buNone/>
            </a:pPr>
            <a:endParaRPr lang="en-US" b="1" dirty="0"/>
          </a:p>
          <a:p>
            <a:pPr marL="0" indent="0">
              <a:buNone/>
            </a:pPr>
            <a:r>
              <a:rPr lang="en-US" b="1" dirty="0"/>
              <a:t>ALL MEDICALS AND THE DEPOSITION NEED TO BE WITH THE POSITION STATEMENT.</a:t>
            </a:r>
          </a:p>
          <a:p>
            <a:endParaRPr lang="en-US" dirty="0"/>
          </a:p>
          <a:p>
            <a:endParaRPr lang="en-US" dirty="0"/>
          </a:p>
        </p:txBody>
      </p:sp>
    </p:spTree>
    <p:extLst>
      <p:ext uri="{BB962C8B-B14F-4D97-AF65-F5344CB8AC3E}">
        <p14:creationId xmlns:p14="http://schemas.microsoft.com/office/powerpoint/2010/main" val="229513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056B2-FF13-4611-92E1-66A55EEB9ABC}"/>
              </a:ext>
            </a:extLst>
          </p:cNvPr>
          <p:cNvSpPr>
            <a:spLocks noGrp="1"/>
          </p:cNvSpPr>
          <p:nvPr>
            <p:ph type="title"/>
          </p:nvPr>
        </p:nvSpPr>
        <p:spPr/>
        <p:txBody>
          <a:bodyPr/>
          <a:lstStyle/>
          <a:p>
            <a:r>
              <a:rPr lang="en-US" dirty="0"/>
              <a:t>POST MED LEGAL</a:t>
            </a:r>
          </a:p>
        </p:txBody>
      </p:sp>
      <p:sp>
        <p:nvSpPr>
          <p:cNvPr id="3" name="Content Placeholder 2">
            <a:extLst>
              <a:ext uri="{FF2B5EF4-FFF2-40B4-BE49-F238E27FC236}">
                <a16:creationId xmlns:a16="http://schemas.microsoft.com/office/drawing/2014/main" id="{21A493AF-2889-4F9D-B264-B2D9BF3EC13D}"/>
              </a:ext>
            </a:extLst>
          </p:cNvPr>
          <p:cNvSpPr>
            <a:spLocks noGrp="1"/>
          </p:cNvSpPr>
          <p:nvPr>
            <p:ph idx="1"/>
          </p:nvPr>
        </p:nvSpPr>
        <p:spPr/>
        <p:txBody>
          <a:bodyPr/>
          <a:lstStyle/>
          <a:p>
            <a:r>
              <a:rPr lang="en-US" dirty="0"/>
              <a:t>THERE SHOULD BE NO HESITATION ONCE THE ROLDA ANALYSIS IS ESTABLISH.  FILE A DOR FOR A PRIORITY CONFERENCE </a:t>
            </a:r>
          </a:p>
          <a:p>
            <a:r>
              <a:rPr lang="en-US" dirty="0"/>
              <a:t>ENSURE WITNESSES FOR DEFENSE ARE INTERVIEWED BY THE DA AND UNDERSTAND THEY WILL BE TESIFYING</a:t>
            </a:r>
          </a:p>
          <a:p>
            <a:r>
              <a:rPr lang="en-US" dirty="0"/>
              <a:t>SET FOR TRIAL ON AOE/COE.</a:t>
            </a:r>
          </a:p>
          <a:p>
            <a:r>
              <a:rPr lang="en-US" dirty="0"/>
              <a:t>I RECOMMEND AGAINST STIPS FOR PSYCHE, EVEN FOR 0%, AS A PETITION TO REOPEN WILL MAKE DEFENSE OF AOE/COE MOOT.</a:t>
            </a:r>
          </a:p>
        </p:txBody>
      </p:sp>
    </p:spTree>
    <p:extLst>
      <p:ext uri="{BB962C8B-B14F-4D97-AF65-F5344CB8AC3E}">
        <p14:creationId xmlns:p14="http://schemas.microsoft.com/office/powerpoint/2010/main" val="313989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5A63E-2D35-00A5-C71B-1928B8CEC70E}"/>
              </a:ext>
            </a:extLst>
          </p:cNvPr>
          <p:cNvSpPr>
            <a:spLocks noGrp="1"/>
          </p:cNvSpPr>
          <p:nvPr>
            <p:ph type="title"/>
          </p:nvPr>
        </p:nvSpPr>
        <p:spPr/>
        <p:txBody>
          <a:bodyPr/>
          <a:lstStyle/>
          <a:p>
            <a:r>
              <a:rPr lang="en-US" dirty="0"/>
              <a:t>IN PRO PER CASES PRIOR TO LITIGATION </a:t>
            </a:r>
          </a:p>
        </p:txBody>
      </p:sp>
      <p:sp>
        <p:nvSpPr>
          <p:cNvPr id="3" name="Content Placeholder 2">
            <a:extLst>
              <a:ext uri="{FF2B5EF4-FFF2-40B4-BE49-F238E27FC236}">
                <a16:creationId xmlns:a16="http://schemas.microsoft.com/office/drawing/2014/main" id="{BE7BFE23-37CC-03B3-E01B-C38572BAB94A}"/>
              </a:ext>
            </a:extLst>
          </p:cNvPr>
          <p:cNvSpPr>
            <a:spLocks noGrp="1"/>
          </p:cNvSpPr>
          <p:nvPr>
            <p:ph idx="1"/>
          </p:nvPr>
        </p:nvSpPr>
        <p:spPr/>
        <p:txBody>
          <a:bodyPr>
            <a:normAutofit fontScale="92500" lnSpcReduction="10000"/>
          </a:bodyPr>
          <a:lstStyle/>
          <a:p>
            <a:pPr>
              <a:buFontTx/>
              <a:buChar char="-"/>
            </a:pPr>
            <a:r>
              <a:rPr lang="en-US" dirty="0"/>
              <a:t>THERE SHOULD BE A DA IN THE BACKGROUND, BUT IN AN ADVISORIAL CAPACITY, NOR ONLY TO THE EMPLOYER/ADJUSTER</a:t>
            </a:r>
          </a:p>
          <a:p>
            <a:pPr>
              <a:buFontTx/>
              <a:buChar char="-"/>
            </a:pPr>
            <a:r>
              <a:rPr lang="en-US" dirty="0"/>
              <a:t>A DENIAL SHOULD STILL GO OUT IN MOST CASES, WITH A MED LEGAL REQUESTED ASAP </a:t>
            </a:r>
          </a:p>
          <a:p>
            <a:pPr>
              <a:buFontTx/>
              <a:buChar char="-"/>
            </a:pPr>
            <a:r>
              <a:rPr lang="en-US" dirty="0"/>
              <a:t>FOLLOW UP WITH WORKER, IS THERE AN INFORMAL WAY TO RESOLVE CASE.</a:t>
            </a:r>
          </a:p>
          <a:p>
            <a:pPr>
              <a:buFontTx/>
              <a:buChar char="-"/>
            </a:pPr>
            <a:r>
              <a:rPr lang="en-US" dirty="0"/>
              <a:t>IF THEY DO NOT PURSUE MED LEGAL, FILE COULD BE CLOSED UNTIL THEY DO SO AND MONITOR FOR SOL.  NO NEED TO GO TO WCAB UNTIL NEEDED. </a:t>
            </a:r>
          </a:p>
          <a:p>
            <a:pPr>
              <a:buFontTx/>
              <a:buChar char="-"/>
            </a:pPr>
            <a:r>
              <a:rPr lang="en-US" dirty="0"/>
              <a:t>FILE APPLICATION ON BEHALF OF APPLICANT IF YOU NEED TO FORCE DISCOVERY FOR WHAT EVER REASON</a:t>
            </a:r>
          </a:p>
          <a:p>
            <a:pPr>
              <a:buFontTx/>
              <a:buChar char="-"/>
            </a:pPr>
            <a:endParaRPr lang="en-US" dirty="0"/>
          </a:p>
          <a:p>
            <a:endParaRPr lang="en-US" dirty="0"/>
          </a:p>
        </p:txBody>
      </p:sp>
    </p:spTree>
    <p:extLst>
      <p:ext uri="{BB962C8B-B14F-4D97-AF65-F5344CB8AC3E}">
        <p14:creationId xmlns:p14="http://schemas.microsoft.com/office/powerpoint/2010/main" val="418275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E337-6A7C-4DFF-9EAE-586E9687F8DC}"/>
              </a:ext>
            </a:extLst>
          </p:cNvPr>
          <p:cNvSpPr>
            <a:spLocks noGrp="1"/>
          </p:cNvSpPr>
          <p:nvPr>
            <p:ph type="title"/>
          </p:nvPr>
        </p:nvSpPr>
        <p:spPr/>
        <p:txBody>
          <a:bodyPr/>
          <a:lstStyle/>
          <a:p>
            <a:r>
              <a:rPr lang="en-US" dirty="0"/>
              <a:t>CLOSING THOUGHTS</a:t>
            </a:r>
          </a:p>
        </p:txBody>
      </p:sp>
      <p:sp>
        <p:nvSpPr>
          <p:cNvPr id="3" name="Content Placeholder 2">
            <a:extLst>
              <a:ext uri="{FF2B5EF4-FFF2-40B4-BE49-F238E27FC236}">
                <a16:creationId xmlns:a16="http://schemas.microsoft.com/office/drawing/2014/main" id="{D027564E-FE63-4C52-973F-63BEB21F58CF}"/>
              </a:ext>
            </a:extLst>
          </p:cNvPr>
          <p:cNvSpPr>
            <a:spLocks noGrp="1"/>
          </p:cNvSpPr>
          <p:nvPr>
            <p:ph idx="1"/>
          </p:nvPr>
        </p:nvSpPr>
        <p:spPr/>
        <p:txBody>
          <a:bodyPr>
            <a:normAutofit fontScale="77500" lnSpcReduction="20000"/>
          </a:bodyPr>
          <a:lstStyle/>
          <a:p>
            <a:r>
              <a:rPr lang="en-US" dirty="0"/>
              <a:t>1. EVERY CASE IS DIFFERENT.  IF YOU HAVE A FACTUAL DENIAL, OR A LEGAL DENIAL (POST TERM OR 6 MONTH) YOU SHOULD FILE FOR THE PRIORITY CONFERENCE IMMEDIATELY.  IF THE APPLCIANT’S STORY IS NOT BELIEVABLE, THAT WON’T CHANGE WAITING FOR A MED LEGAL.  AT WORST, THE JUDGE WILL ORDER ONE AT THE PC.</a:t>
            </a:r>
          </a:p>
          <a:p>
            <a:endParaRPr lang="en-US" dirty="0"/>
          </a:p>
          <a:p>
            <a:r>
              <a:rPr lang="en-US" dirty="0"/>
              <a:t>IF YOU HAVE A SIX-MONTH OR POST TERM DEFENSE, EVALAUTE FILING RIGHT AWAY. A MED LEGAL EVALUATION WILL NOT CHANGE THE FACTS.</a:t>
            </a:r>
          </a:p>
          <a:p>
            <a:pPr>
              <a:buNone/>
            </a:pPr>
            <a:endParaRPr lang="en-US" dirty="0"/>
          </a:p>
          <a:p>
            <a:r>
              <a:rPr lang="en-US" dirty="0"/>
              <a:t>IF THE CLAIM IS BELIEVABLE, IT IS FAR BETTER TO GET THE APPLICANT TO TREATMENT RIGHT AWAY.  </a:t>
            </a:r>
          </a:p>
          <a:p>
            <a:endParaRPr lang="en-US" dirty="0"/>
          </a:p>
          <a:p>
            <a:r>
              <a:rPr lang="en-US" dirty="0"/>
              <a:t>THE BOTTOM LINE IS NOT TO DILLY DALLY.  THE STEPS ARE CLEAR AND NEED FOLLOWED AS QUICKJLY AS POSSIBLE.</a:t>
            </a:r>
          </a:p>
        </p:txBody>
      </p:sp>
    </p:spTree>
    <p:extLst>
      <p:ext uri="{BB962C8B-B14F-4D97-AF65-F5344CB8AC3E}">
        <p14:creationId xmlns:p14="http://schemas.microsoft.com/office/powerpoint/2010/main" val="249213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595E-8040-43E4-B15F-11E97A763C1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4EA54A6-DA9A-4B67-8DEB-E4DFE94D780A}"/>
              </a:ext>
            </a:extLst>
          </p:cNvPr>
          <p:cNvSpPr>
            <a:spLocks noGrp="1"/>
          </p:cNvSpPr>
          <p:nvPr>
            <p:ph idx="1"/>
          </p:nvPr>
        </p:nvSpPr>
        <p:spPr/>
        <p:txBody>
          <a:bodyPr/>
          <a:lstStyle/>
          <a:p>
            <a:endParaRPr lang="en-US" dirty="0"/>
          </a:p>
          <a:p>
            <a:endParaRPr lang="en-US" dirty="0"/>
          </a:p>
          <a:p>
            <a:endParaRPr lang="en-US" dirty="0"/>
          </a:p>
          <a:p>
            <a:r>
              <a:rPr lang="en-US" dirty="0"/>
              <a:t>Mike Gaston  -  </a:t>
            </a:r>
            <a:r>
              <a:rPr lang="en-US">
                <a:hlinkClick r:id="rId2"/>
              </a:rPr>
              <a:t>Mgaston@cipcal.com</a:t>
            </a:r>
            <a:r>
              <a:rPr lang="en-US"/>
              <a:t>  </a:t>
            </a:r>
            <a:r>
              <a:rPr lang="en-US" dirty="0"/>
              <a:t>or </a:t>
            </a:r>
            <a:r>
              <a:rPr lang="en-US" sz="2400" dirty="0">
                <a:hlinkClick r:id="rId3"/>
              </a:rPr>
              <a:t>glg2016@outlook.com</a:t>
            </a:r>
            <a:endParaRPr lang="en-US" sz="2400" dirty="0"/>
          </a:p>
        </p:txBody>
      </p:sp>
    </p:spTree>
    <p:extLst>
      <p:ext uri="{BB962C8B-B14F-4D97-AF65-F5344CB8AC3E}">
        <p14:creationId xmlns:p14="http://schemas.microsoft.com/office/powerpoint/2010/main" val="350155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AC77-4601-4A3B-94AE-EC9911556DC6}"/>
              </a:ext>
            </a:extLst>
          </p:cNvPr>
          <p:cNvSpPr>
            <a:spLocks noGrp="1"/>
          </p:cNvSpPr>
          <p:nvPr>
            <p:ph type="title"/>
          </p:nvPr>
        </p:nvSpPr>
        <p:spPr/>
        <p:txBody>
          <a:bodyPr/>
          <a:lstStyle/>
          <a:p>
            <a:r>
              <a:rPr lang="en-US" dirty="0"/>
              <a:t>PSYCHIATRIC INJURY OVERVIEW </a:t>
            </a:r>
          </a:p>
        </p:txBody>
      </p:sp>
      <p:sp>
        <p:nvSpPr>
          <p:cNvPr id="3" name="Content Placeholder 2">
            <a:extLst>
              <a:ext uri="{FF2B5EF4-FFF2-40B4-BE49-F238E27FC236}">
                <a16:creationId xmlns:a16="http://schemas.microsoft.com/office/drawing/2014/main" id="{A9A98097-1311-45F7-BA75-BBDAD168A141}"/>
              </a:ext>
            </a:extLst>
          </p:cNvPr>
          <p:cNvSpPr>
            <a:spLocks noGrp="1"/>
          </p:cNvSpPr>
          <p:nvPr>
            <p:ph idx="1"/>
          </p:nvPr>
        </p:nvSpPr>
        <p:spPr>
          <a:xfrm>
            <a:off x="653427" y="2188955"/>
            <a:ext cx="9613861" cy="3599316"/>
          </a:xfrm>
        </p:spPr>
        <p:txBody>
          <a:bodyPr/>
          <a:lstStyle/>
          <a:p>
            <a:r>
              <a:rPr lang="en-US" cap="all" dirty="0"/>
              <a:t>Claimed injuries to the psyche are much more difficult to assess due to fewer objective measurements/diagnostics </a:t>
            </a:r>
          </a:p>
          <a:p>
            <a:r>
              <a:rPr lang="en-US" cap="all" dirty="0"/>
              <a:t>The potential for fraud is greater, because objective assessment is difficult.</a:t>
            </a:r>
          </a:p>
          <a:p>
            <a:r>
              <a:rPr lang="en-US" cap="all" dirty="0"/>
              <a:t>Sometimes it is easy to identify with the applicant</a:t>
            </a:r>
          </a:p>
          <a:p>
            <a:r>
              <a:rPr lang="en-US" cap="all" dirty="0"/>
              <a:t>They are at times difficult to deny due to early medical reports opining causation.</a:t>
            </a:r>
          </a:p>
          <a:p>
            <a:r>
              <a:rPr lang="en-US" cap="all" dirty="0"/>
              <a:t>They can drag on due to wait for med legal evaluations.</a:t>
            </a:r>
          </a:p>
          <a:p>
            <a:endParaRPr lang="en-US" dirty="0"/>
          </a:p>
        </p:txBody>
      </p:sp>
    </p:spTree>
    <p:extLst>
      <p:ext uri="{BB962C8B-B14F-4D97-AF65-F5344CB8AC3E}">
        <p14:creationId xmlns:p14="http://schemas.microsoft.com/office/powerpoint/2010/main" val="276876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6A81-51C5-4158-A692-FE26850ACE62}"/>
              </a:ext>
            </a:extLst>
          </p:cNvPr>
          <p:cNvSpPr>
            <a:spLocks noGrp="1"/>
          </p:cNvSpPr>
          <p:nvPr>
            <p:ph type="title"/>
          </p:nvPr>
        </p:nvSpPr>
        <p:spPr/>
        <p:txBody>
          <a:bodyPr/>
          <a:lstStyle/>
          <a:p>
            <a:r>
              <a:rPr lang="en-US" dirty="0"/>
              <a:t>PREDOMINANT CAUSE (LC 3208.3)</a:t>
            </a:r>
          </a:p>
        </p:txBody>
      </p:sp>
      <p:sp>
        <p:nvSpPr>
          <p:cNvPr id="3" name="Content Placeholder 2">
            <a:extLst>
              <a:ext uri="{FF2B5EF4-FFF2-40B4-BE49-F238E27FC236}">
                <a16:creationId xmlns:a16="http://schemas.microsoft.com/office/drawing/2014/main" id="{DD2A60E4-06FA-4F2A-9DC3-C5F8050E307B}"/>
              </a:ext>
            </a:extLst>
          </p:cNvPr>
          <p:cNvSpPr>
            <a:spLocks noGrp="1"/>
          </p:cNvSpPr>
          <p:nvPr>
            <p:ph idx="1"/>
          </p:nvPr>
        </p:nvSpPr>
        <p:spPr/>
        <p:txBody>
          <a:bodyPr>
            <a:normAutofit fontScale="85000" lnSpcReduction="20000"/>
          </a:bodyPr>
          <a:lstStyle/>
          <a:p>
            <a:r>
              <a:rPr lang="en-US" cap="all" dirty="0"/>
              <a:t>LC 3208.3 enumerates additional requirements that must be met for psychiatric injuries to be considered compensable. In particular:</a:t>
            </a:r>
            <a:br>
              <a:rPr lang="en-US" cap="all" dirty="0"/>
            </a:br>
            <a:endParaRPr lang="en-US" cap="all" dirty="0"/>
          </a:p>
          <a:p>
            <a:r>
              <a:rPr lang="en-US" cap="all" dirty="0"/>
              <a:t>1. psychiatric injury only as an actual disorder diagnosed in accordance with accepted medical standards.</a:t>
            </a:r>
          </a:p>
          <a:p>
            <a:r>
              <a:rPr lang="en-US" cap="all" dirty="0"/>
              <a:t>2. as a condition of compensability, claims for psychiatric injuries MUST BE caused by "actual events of employment."</a:t>
            </a:r>
          </a:p>
          <a:p>
            <a:r>
              <a:rPr lang="en-US" cap="all" dirty="0"/>
              <a:t>3. These actual events of employment must be the "predominant cause" of the psychiatric injury; that is, they are more of a cause than any nonindustrial factors. </a:t>
            </a:r>
            <a:r>
              <a:rPr lang="en-US" cap="all"/>
              <a:t>(51%)</a:t>
            </a:r>
            <a:endParaRPr lang="en-US" cap="all" dirty="0"/>
          </a:p>
          <a:p>
            <a:endParaRPr lang="en-US" cap="all" dirty="0"/>
          </a:p>
          <a:p>
            <a:r>
              <a:rPr lang="en-US" cap="all" dirty="0"/>
              <a:t> Otherwise, the claim of psychiatric injury is not compensable.</a:t>
            </a:r>
          </a:p>
        </p:txBody>
      </p:sp>
    </p:spTree>
    <p:extLst>
      <p:ext uri="{BB962C8B-B14F-4D97-AF65-F5344CB8AC3E}">
        <p14:creationId xmlns:p14="http://schemas.microsoft.com/office/powerpoint/2010/main" val="186576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D3FE9-1CE7-46CC-B189-DC516CA7DD2C}"/>
              </a:ext>
            </a:extLst>
          </p:cNvPr>
          <p:cNvSpPr>
            <a:spLocks noGrp="1"/>
          </p:cNvSpPr>
          <p:nvPr>
            <p:ph type="title"/>
          </p:nvPr>
        </p:nvSpPr>
        <p:spPr/>
        <p:txBody>
          <a:bodyPr/>
          <a:lstStyle/>
          <a:p>
            <a:r>
              <a:rPr lang="en-US" dirty="0"/>
              <a:t>AFFIRMATIVE DEFENSES (LC 3208.3 cont.) </a:t>
            </a:r>
          </a:p>
        </p:txBody>
      </p:sp>
      <p:sp>
        <p:nvSpPr>
          <p:cNvPr id="3" name="Content Placeholder 2">
            <a:extLst>
              <a:ext uri="{FF2B5EF4-FFF2-40B4-BE49-F238E27FC236}">
                <a16:creationId xmlns:a16="http://schemas.microsoft.com/office/drawing/2014/main" id="{1E264EF2-D62A-497E-B867-3D1C32A44A5E}"/>
              </a:ext>
            </a:extLst>
          </p:cNvPr>
          <p:cNvSpPr>
            <a:spLocks noGrp="1"/>
          </p:cNvSpPr>
          <p:nvPr>
            <p:ph idx="1"/>
          </p:nvPr>
        </p:nvSpPr>
        <p:spPr/>
        <p:txBody>
          <a:bodyPr>
            <a:normAutofit/>
          </a:bodyPr>
          <a:lstStyle/>
          <a:p>
            <a:r>
              <a:rPr lang="en-US" cap="all" dirty="0"/>
              <a:t>LC 3208.3 also provides for a number of affirmative defenses to psychiatric injury.  These are special defenses that only come into play when the psychiatric injury is established by the required standards. They include: </a:t>
            </a:r>
          </a:p>
          <a:p>
            <a:r>
              <a:rPr lang="en-US" cap="all" dirty="0"/>
              <a:t>(1) a post-termination defense; </a:t>
            </a:r>
          </a:p>
          <a:p>
            <a:r>
              <a:rPr lang="en-US" cap="all" dirty="0"/>
              <a:t>(2) a rule barring psychiatric injury claims for employees who have worked for the employer for fewer than six months; and </a:t>
            </a:r>
          </a:p>
          <a:p>
            <a:r>
              <a:rPr lang="en-US" cap="all" dirty="0"/>
              <a:t>(3) the good-faith personnel action defense.</a:t>
            </a:r>
          </a:p>
        </p:txBody>
      </p:sp>
    </p:spTree>
    <p:extLst>
      <p:ext uri="{BB962C8B-B14F-4D97-AF65-F5344CB8AC3E}">
        <p14:creationId xmlns:p14="http://schemas.microsoft.com/office/powerpoint/2010/main" val="3724065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C2A0-FF1E-414A-81DB-47C983E03D93}"/>
              </a:ext>
            </a:extLst>
          </p:cNvPr>
          <p:cNvSpPr>
            <a:spLocks noGrp="1"/>
          </p:cNvSpPr>
          <p:nvPr>
            <p:ph type="title"/>
          </p:nvPr>
        </p:nvSpPr>
        <p:spPr/>
        <p:txBody>
          <a:bodyPr/>
          <a:lstStyle/>
          <a:p>
            <a:r>
              <a:rPr lang="en-US" dirty="0"/>
              <a:t>APPROACH TO DEFENDING PSYCHE CLAIMS </a:t>
            </a:r>
          </a:p>
        </p:txBody>
      </p:sp>
      <p:sp>
        <p:nvSpPr>
          <p:cNvPr id="3" name="Content Placeholder 2">
            <a:extLst>
              <a:ext uri="{FF2B5EF4-FFF2-40B4-BE49-F238E27FC236}">
                <a16:creationId xmlns:a16="http://schemas.microsoft.com/office/drawing/2014/main" id="{22B9059D-207F-4E8A-93E5-31B529B385A4}"/>
              </a:ext>
            </a:extLst>
          </p:cNvPr>
          <p:cNvSpPr>
            <a:spLocks noGrp="1"/>
          </p:cNvSpPr>
          <p:nvPr>
            <p:ph idx="1"/>
          </p:nvPr>
        </p:nvSpPr>
        <p:spPr/>
        <p:txBody>
          <a:bodyPr>
            <a:normAutofit fontScale="92500" lnSpcReduction="10000"/>
          </a:bodyPr>
          <a:lstStyle/>
          <a:p>
            <a:r>
              <a:rPr lang="en-US" dirty="0"/>
              <a:t>1. RECOGNIZE THAT A CLAIM OF PSYCHE INJURY IS AS DEFENDSIBLE AS  AN ORTHOPEDIC ONE.  THE APPLICANT HAS THE BURDEN TO PROVE UP THE CLAIM, WE HAVE THE RIGHT TO REBUT EVDIDENCE AND ESTABLISH AFFIRMATIVE DEFENSES..</a:t>
            </a:r>
          </a:p>
          <a:p>
            <a:r>
              <a:rPr lang="en-US" dirty="0"/>
              <a:t>2. AGGRESSIVE DISCOVERY PRE-DEPOSITION IS IMPORTANT TO LIMIT EXPOSURE AND LENGTH OF CASE </a:t>
            </a:r>
          </a:p>
          <a:p>
            <a:r>
              <a:rPr lang="en-US" dirty="0"/>
              <a:t>3. THE DEPOSITION IS THE VEHICLE BY WHICH TO SET THE CLAIM UP FOR DEFENSE IN LITIGATED CASES </a:t>
            </a:r>
          </a:p>
          <a:p>
            <a:r>
              <a:rPr lang="en-US" dirty="0"/>
              <a:t>4. A MED LEGAL EVALUATION SHOULD HAPPEN QUICKLY UNDER LC 4060, AND NEEDS A ROLDA ANALYSIS EVERYTIME.</a:t>
            </a:r>
          </a:p>
          <a:p>
            <a:r>
              <a:rPr lang="en-US" dirty="0"/>
              <a:t>5. IN PRO PER CASES REQUIRE MORE INDIVIDUALIZED HANDLING </a:t>
            </a:r>
          </a:p>
        </p:txBody>
      </p:sp>
    </p:spTree>
    <p:extLst>
      <p:ext uri="{BB962C8B-B14F-4D97-AF65-F5344CB8AC3E}">
        <p14:creationId xmlns:p14="http://schemas.microsoft.com/office/powerpoint/2010/main" val="197623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48901-EC59-4EC3-AF84-DD54FD93BE54}"/>
              </a:ext>
            </a:extLst>
          </p:cNvPr>
          <p:cNvSpPr>
            <a:spLocks noGrp="1"/>
          </p:cNvSpPr>
          <p:nvPr>
            <p:ph type="title"/>
          </p:nvPr>
        </p:nvSpPr>
        <p:spPr/>
        <p:txBody>
          <a:bodyPr/>
          <a:lstStyle/>
          <a:p>
            <a:r>
              <a:rPr lang="en-US" dirty="0"/>
              <a:t>WHY IS A PSYCHE CLAIM DEFENSIBLE</a:t>
            </a:r>
          </a:p>
        </p:txBody>
      </p:sp>
      <p:sp>
        <p:nvSpPr>
          <p:cNvPr id="3" name="Content Placeholder 2">
            <a:extLst>
              <a:ext uri="{FF2B5EF4-FFF2-40B4-BE49-F238E27FC236}">
                <a16:creationId xmlns:a16="http://schemas.microsoft.com/office/drawing/2014/main" id="{5E8D1449-3F8E-48C1-AA59-BEB23666C3A8}"/>
              </a:ext>
            </a:extLst>
          </p:cNvPr>
          <p:cNvSpPr>
            <a:spLocks noGrp="1"/>
          </p:cNvSpPr>
          <p:nvPr>
            <p:ph idx="1"/>
          </p:nvPr>
        </p:nvSpPr>
        <p:spPr/>
        <p:txBody>
          <a:bodyPr>
            <a:normAutofit/>
          </a:bodyPr>
          <a:lstStyle/>
          <a:p>
            <a:r>
              <a:rPr lang="en-US" dirty="0"/>
              <a:t>WHILE THERE ARE CHALLENGES AS MENTIONED ABOVE, IT IS STILL INCUMBENT ON THE APPLCIANT TO PROVE INJURY.  FOR EXAMPLE: BEING UPSET IS NOT THE SAME AS HAVING PSYCHOLOGICAL DISABILITY.  MEDICAL EVIDENCE IS NEEDED.</a:t>
            </a:r>
          </a:p>
          <a:p>
            <a:endParaRPr lang="en-US" dirty="0"/>
          </a:p>
          <a:p>
            <a:r>
              <a:rPr lang="en-US" dirty="0"/>
              <a:t>HOWEVER, DUE TO PREDOMINANT CAUSE, A MEDICAL THAT DOES NOT REVIEW THE APPLICANT’S MEDICAL AND PERSONAL HISTORY CANNOT BE SUBSTANTIAL MEDICAL EVIDENCE AS TO CAUSATION (HOW DOES ONE ESTABLISH PREDOMINANT CAUSE WITHOUT THIS?)</a:t>
            </a:r>
          </a:p>
          <a:p>
            <a:pPr marL="0" indent="0">
              <a:buNone/>
            </a:pPr>
            <a:endParaRPr lang="en-US" dirty="0"/>
          </a:p>
        </p:txBody>
      </p:sp>
    </p:spTree>
    <p:extLst>
      <p:ext uri="{BB962C8B-B14F-4D97-AF65-F5344CB8AC3E}">
        <p14:creationId xmlns:p14="http://schemas.microsoft.com/office/powerpoint/2010/main" val="3896672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FAITH PERSONNEL ACTION</a:t>
            </a:r>
          </a:p>
        </p:txBody>
      </p:sp>
      <p:sp>
        <p:nvSpPr>
          <p:cNvPr id="3" name="Content Placeholder 2"/>
          <p:cNvSpPr>
            <a:spLocks noGrp="1"/>
          </p:cNvSpPr>
          <p:nvPr>
            <p:ph idx="1"/>
          </p:nvPr>
        </p:nvSpPr>
        <p:spPr>
          <a:xfrm>
            <a:off x="680321" y="2041905"/>
            <a:ext cx="9613861" cy="4167165"/>
          </a:xfrm>
        </p:spPr>
        <p:txBody>
          <a:bodyPr>
            <a:noAutofit/>
          </a:bodyPr>
          <a:lstStyle/>
          <a:p>
            <a:r>
              <a:rPr lang="en-US" sz="1400" cap="all" dirty="0"/>
              <a:t>In the </a:t>
            </a:r>
            <a:r>
              <a:rPr lang="en-US" sz="1400" i="1" cap="all" dirty="0"/>
              <a:t>en banc</a:t>
            </a:r>
            <a:r>
              <a:rPr lang="en-US" sz="1400" cap="all" dirty="0"/>
              <a:t> decision of </a:t>
            </a:r>
            <a:r>
              <a:rPr lang="en-US" sz="1400" i="1" cap="all" dirty="0"/>
              <a:t>Rolda v. Pitney Bowes, Inc.,</a:t>
            </a:r>
            <a:br>
              <a:rPr lang="en-US" sz="1400" cap="all" dirty="0"/>
            </a:br>
            <a:endParaRPr lang="en-US" sz="1400" cap="all" dirty="0"/>
          </a:p>
          <a:p>
            <a:r>
              <a:rPr lang="en-US" sz="1400" cap="all" dirty="0"/>
              <a:t>First, the WCJ must determine whether the alleged psychiatric injury involves actual events of employment, and if so,</a:t>
            </a:r>
          </a:p>
          <a:p>
            <a:r>
              <a:rPr lang="en-US" sz="1400" cap="all" dirty="0"/>
              <a:t>whether competent medical evidence establishes the required percentage of industrial causation. If these first two conditions are met,</a:t>
            </a:r>
          </a:p>
          <a:p>
            <a:r>
              <a:rPr lang="en-US" sz="1400" cap="all" dirty="0"/>
              <a:t>the WCJ must then decide whether any of the actual employment events were </a:t>
            </a:r>
            <a:r>
              <a:rPr lang="en-US" sz="1400" b="1" cap="all" dirty="0"/>
              <a:t>personnel actions.</a:t>
            </a:r>
            <a:r>
              <a:rPr lang="en-US" sz="1400" cap="all" dirty="0"/>
              <a:t> If so,</a:t>
            </a:r>
          </a:p>
          <a:p>
            <a:r>
              <a:rPr lang="en-US" sz="1400" b="1" i="1" cap="all" dirty="0"/>
              <a:t>the WCJ must next determine whether the personnel action or actions were lawful, nondiscriminatory and made in good faith.</a:t>
            </a:r>
          </a:p>
          <a:p>
            <a:r>
              <a:rPr lang="en-US" sz="1400" cap="all" dirty="0"/>
              <a:t>Finally, if all these criteria are met, competent medical evidence is necessary as to causation; that is, whether or not the personnel action or actions are a </a:t>
            </a:r>
            <a:r>
              <a:rPr lang="en-US" sz="1400" b="1" cap="all" dirty="0"/>
              <a:t>substantial cause,</a:t>
            </a:r>
            <a:r>
              <a:rPr lang="en-US" sz="1400" cap="all" dirty="0"/>
              <a:t> accounting for at least 35 to 40 percent, of the psychiatric injury.</a:t>
            </a:r>
          </a:p>
          <a:p>
            <a:endParaRPr lang="en-US" sz="1400" cap="all" dirty="0"/>
          </a:p>
          <a:p>
            <a:r>
              <a:rPr lang="en-US" sz="1400" cap="all" dirty="0"/>
              <a:t>REMEMBER THE FOCUS IS ON THE EMPLOYER ACTING IN GOOD FAITH, NOT HOW THE APPLICANT FEELS ABOUT THE ACTIONS.  IF THE SUPERVISOR IS A YELLER OR A JERK, BUT STILL ACTED IN GOOD FAITH, IT IS DEFENSIBLE.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943FA-E102-4851-94F4-13D2909BA7BD}"/>
              </a:ext>
            </a:extLst>
          </p:cNvPr>
          <p:cNvSpPr>
            <a:spLocks noGrp="1"/>
          </p:cNvSpPr>
          <p:nvPr>
            <p:ph type="title"/>
          </p:nvPr>
        </p:nvSpPr>
        <p:spPr/>
        <p:txBody>
          <a:bodyPr/>
          <a:lstStyle/>
          <a:p>
            <a:r>
              <a:rPr lang="en-US" dirty="0"/>
              <a:t> PRE-DEPOSITION DISCOVERY LITIGATED  </a:t>
            </a:r>
          </a:p>
        </p:txBody>
      </p:sp>
      <p:sp>
        <p:nvSpPr>
          <p:cNvPr id="3" name="Content Placeholder 2">
            <a:extLst>
              <a:ext uri="{FF2B5EF4-FFF2-40B4-BE49-F238E27FC236}">
                <a16:creationId xmlns:a16="http://schemas.microsoft.com/office/drawing/2014/main" id="{60B6805A-A97E-4003-80E4-B532C1ADEAFA}"/>
              </a:ext>
            </a:extLst>
          </p:cNvPr>
          <p:cNvSpPr>
            <a:spLocks noGrp="1"/>
          </p:cNvSpPr>
          <p:nvPr>
            <p:ph idx="1"/>
          </p:nvPr>
        </p:nvSpPr>
        <p:spPr/>
        <p:txBody>
          <a:bodyPr>
            <a:normAutofit fontScale="85000" lnSpcReduction="10000"/>
          </a:bodyPr>
          <a:lstStyle/>
          <a:p>
            <a:pPr marL="457200" indent="-457200">
              <a:buAutoNum type="arabicPeriod"/>
            </a:pPr>
            <a:r>
              <a:rPr lang="en-US" dirty="0"/>
              <a:t>THE INITIAL INTERVIEW IS VERY IMPORTANT.  MEDICAL, PERSONAL AND LEGAL HISTORY SHOULD BE TAKEN, AND APPROPRIATE SUBPOENAS ISSUED.  THESE SERVE TWO PURPOSES:  FIRSTLY: WE MAY UNCOVER PRIOR PSYCHE ISSUES.  SECONDLY IT WILL GIVE US MATERIAL WITH WHICH TO CROSS EXAMINE THE APPLICANT TO DETERMINE IF THEY WILL BE CREDIBLE.</a:t>
            </a:r>
          </a:p>
          <a:p>
            <a:pPr marL="457200" indent="-457200">
              <a:buAutoNum type="arabicPeriod"/>
            </a:pPr>
            <a:r>
              <a:rPr lang="en-US" dirty="0"/>
              <a:t>INTERVIEW EVERYONE ASSOCIATED WITH THE APPLICANT IS VITAL.  WE NEED TO KNOW HOW OTHES PERCIEVE THEIR ACTIONS, AND HOW THEY PERCIEVE THE APPLICANT’S.  THIS WILL ALSO BE USED IN THE CROSS EXAMINATION OF THE APPLICANT</a:t>
            </a:r>
          </a:p>
          <a:p>
            <a:pPr marL="457200" indent="-457200">
              <a:buAutoNum type="arabicPeriod"/>
            </a:pPr>
            <a:r>
              <a:rPr lang="en-US" dirty="0"/>
              <a:t>IN A DENIED PSYCHE CASE WE SHOULD CONSIDER STARTING THE MEDICAL LEGAL    PROCESS, PARTICULARLY IF THE APPLICANT IS REPESENTED.  THE QUICKER WE HAVE A ROLDA ANALYSIS, THE QUICKER WE CAN GET IT TO TRIAL</a:t>
            </a:r>
          </a:p>
        </p:txBody>
      </p:sp>
    </p:spTree>
    <p:extLst>
      <p:ext uri="{BB962C8B-B14F-4D97-AF65-F5344CB8AC3E}">
        <p14:creationId xmlns:p14="http://schemas.microsoft.com/office/powerpoint/2010/main" val="228798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56BA-3907-4EA6-86FD-A824413BFCA1}"/>
              </a:ext>
            </a:extLst>
          </p:cNvPr>
          <p:cNvSpPr>
            <a:spLocks noGrp="1"/>
          </p:cNvSpPr>
          <p:nvPr>
            <p:ph type="title"/>
          </p:nvPr>
        </p:nvSpPr>
        <p:spPr/>
        <p:txBody>
          <a:bodyPr/>
          <a:lstStyle/>
          <a:p>
            <a:r>
              <a:rPr lang="en-US" dirty="0"/>
              <a:t>DEPOSITION </a:t>
            </a:r>
          </a:p>
        </p:txBody>
      </p:sp>
      <p:sp>
        <p:nvSpPr>
          <p:cNvPr id="3" name="Content Placeholder 2">
            <a:extLst>
              <a:ext uri="{FF2B5EF4-FFF2-40B4-BE49-F238E27FC236}">
                <a16:creationId xmlns:a16="http://schemas.microsoft.com/office/drawing/2014/main" id="{526A8FAA-BCAF-4916-9C38-923D88A0F716}"/>
              </a:ext>
            </a:extLst>
          </p:cNvPr>
          <p:cNvSpPr>
            <a:spLocks noGrp="1"/>
          </p:cNvSpPr>
          <p:nvPr>
            <p:ph idx="1"/>
          </p:nvPr>
        </p:nvSpPr>
        <p:spPr/>
        <p:txBody>
          <a:bodyPr>
            <a:normAutofit fontScale="62500" lnSpcReduction="20000"/>
          </a:bodyPr>
          <a:lstStyle/>
          <a:p>
            <a:pPr marL="0" indent="0">
              <a:buNone/>
            </a:pPr>
            <a:r>
              <a:rPr lang="en-US" dirty="0"/>
              <a:t>THIS IS THE MOST IMPORTANT ASPECT OF DISCOVERY.  IT CANNOT SIMPLY BE A FACT FINDING MISSION.  THE DA SHOULD ALREADY KNOW THE FACTS OF THE CASE FROM THE EMPLOYER SIDE, WILL HOPEFULLY HAVE MEDICAL RECORDS/HISTORY OF THE APPLICANT, AND HAS FORUMLATED THE THEORY FOR THE DEFENSE OF THE CLAIM.</a:t>
            </a:r>
          </a:p>
          <a:p>
            <a:pPr marL="0" indent="0">
              <a:buNone/>
            </a:pPr>
            <a:endParaRPr lang="en-US" dirty="0"/>
          </a:p>
          <a:p>
            <a:pPr marL="0" indent="0">
              <a:buNone/>
            </a:pPr>
            <a:r>
              <a:rPr lang="en-US" dirty="0"/>
              <a:t>THE DEPOSITION IS TO PUT PRESSURE ON THE APPLICANT .  THEY SHOULD FEEL THAT THE CASE IS GOING TO TRIAL, AND THAT IT WILL BE A DIFFICLUT PROCESS.  THEYWILL TALK ABOUT DIFFICULT PERSONAL EVENTS,  AND UNDERSTAND THAT THE CLAIM MAY BE IMPACTING THEIR ABILITY TO WORK FOR THE EMPLOYER IN THE FUTURE.  (IE.  IF THEY SOFTSELL THE CLAIM THEN THE DISABILITY WILL BE LOWER, IF THEY OVER EXAGGERATE, THEY MAY FIND PERM WORK RESTICTIONS VOID THEIR ABILITY TO DO THEIR JOB.)</a:t>
            </a:r>
          </a:p>
          <a:p>
            <a:pPr marL="0" indent="0">
              <a:buNone/>
            </a:pPr>
            <a:endParaRPr lang="en-US" dirty="0"/>
          </a:p>
          <a:p>
            <a:pPr marL="0" indent="0">
              <a:buNone/>
            </a:pPr>
            <a:r>
              <a:rPr lang="en-US" dirty="0"/>
              <a:t>THE DEPOSITION SHOULD TAKE PLACE OVER TWO VOLUMES.  THOUGH THIS IS MORE EXPENSEIVE IT ALLOWS FOR A MORE FLEXIBLE AND VIGOROUS CROSS EXAMINATION.  ALSO IF THEAPPLICANT PERJURES THEMSELVES, IT GIVES ANOTHER AVENUE TO TRY AND GET THE CLAIM DISMISSED OR SETTLED IN VOLUME II</a:t>
            </a:r>
          </a:p>
          <a:p>
            <a:pPr marL="0" indent="0">
              <a:buNone/>
            </a:pPr>
            <a:r>
              <a:rPr lang="en-US" dirty="0"/>
              <a:t> </a:t>
            </a:r>
          </a:p>
          <a:p>
            <a:r>
              <a:rPr lang="en-US" dirty="0"/>
              <a:t>BY THE END OF DEPOSITION WE SHOULD KNOW WHETHER WE ARE GOING TO WIN, OR IF WE SHOULD CONCEDE AND ACCEPT THE CLAIM</a:t>
            </a:r>
          </a:p>
        </p:txBody>
      </p:sp>
    </p:spTree>
    <p:extLst>
      <p:ext uri="{BB962C8B-B14F-4D97-AF65-F5344CB8AC3E}">
        <p14:creationId xmlns:p14="http://schemas.microsoft.com/office/powerpoint/2010/main" val="209396901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164</TotalTime>
  <Words>1399</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Trebuchet MS</vt:lpstr>
      <vt:lpstr>Berlin</vt:lpstr>
      <vt:lpstr>DEFENDING PSYCHE CLAIMS  Michael Gaston – CIPOLLA, CALABA, BHATTI &amp; HOYAL </vt:lpstr>
      <vt:lpstr>PSYCHIATRIC INJURY OVERVIEW </vt:lpstr>
      <vt:lpstr>PREDOMINANT CAUSE (LC 3208.3)</vt:lpstr>
      <vt:lpstr>AFFIRMATIVE DEFENSES (LC 3208.3 cont.) </vt:lpstr>
      <vt:lpstr>APPROACH TO DEFENDING PSYCHE CLAIMS </vt:lpstr>
      <vt:lpstr>WHY IS A PSYCHE CLAIM DEFENSIBLE</vt:lpstr>
      <vt:lpstr>GOOD FAITH PERSONNEL ACTION</vt:lpstr>
      <vt:lpstr> PRE-DEPOSITION DISCOVERY LITIGATED  </vt:lpstr>
      <vt:lpstr>DEPOSITION </vt:lpstr>
      <vt:lpstr>POST DEPOSITION DISCOVERY </vt:lpstr>
      <vt:lpstr>POST MED LEGAL</vt:lpstr>
      <vt:lpstr>IN PRO PER CASES PRIOR TO LITIGATION </vt:lpstr>
      <vt:lpstr>CLOSING THOUGHTS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Gaston</dc:creator>
  <cp:lastModifiedBy>Mike Gaston</cp:lastModifiedBy>
  <cp:revision>25</cp:revision>
  <dcterms:created xsi:type="dcterms:W3CDTF">2020-01-01T17:08:23Z</dcterms:created>
  <dcterms:modified xsi:type="dcterms:W3CDTF">2022-06-01T16:22:01Z</dcterms:modified>
</cp:coreProperties>
</file>