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56" r:id="rId2"/>
    <p:sldId id="260" r:id="rId3"/>
    <p:sldId id="273" r:id="rId4"/>
    <p:sldId id="258" r:id="rId5"/>
    <p:sldId id="274" r:id="rId6"/>
    <p:sldId id="275" r:id="rId7"/>
    <p:sldId id="268" r:id="rId8"/>
    <p:sldId id="269" r:id="rId9"/>
    <p:sldId id="270" r:id="rId10"/>
    <p:sldId id="271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 autoAdjust="0"/>
    <p:restoredTop sz="94643" autoAdjust="0"/>
  </p:normalViewPr>
  <p:slideViewPr>
    <p:cSldViewPr snapToGrid="0" snapToObjects="1">
      <p:cViewPr varScale="1">
        <p:scale>
          <a:sx n="120" d="100"/>
          <a:sy n="120" d="100"/>
        </p:scale>
        <p:origin x="10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behnawa@lflm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lfl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16100" y="4318000"/>
            <a:ext cx="5637010" cy="766546"/>
          </a:xfrm>
        </p:spPr>
        <p:txBody>
          <a:bodyPr>
            <a:normAutofit fontScale="47500" lnSpcReduction="20000"/>
          </a:bodyPr>
          <a:lstStyle/>
          <a:p>
            <a:r>
              <a:rPr lang="en-US" sz="3200" b="1" dirty="0">
                <a:solidFill>
                  <a:srgbClr val="185C73"/>
                </a:solidFill>
              </a:rPr>
              <a:t>Dr. Ron Heredia, Director, Good Mood Legal</a:t>
            </a:r>
          </a:p>
          <a:p>
            <a:r>
              <a:rPr lang="en-US" sz="3200" b="1" dirty="0">
                <a:solidFill>
                  <a:srgbClr val="185C73"/>
                </a:solidFill>
              </a:rPr>
              <a:t>Omar </a:t>
            </a:r>
            <a:r>
              <a:rPr lang="en-US" sz="3200" b="1" dirty="0" err="1">
                <a:solidFill>
                  <a:srgbClr val="185C73"/>
                </a:solidFill>
              </a:rPr>
              <a:t>Behnawa</a:t>
            </a:r>
            <a:r>
              <a:rPr lang="en-US" sz="3200" b="1" dirty="0">
                <a:solidFill>
                  <a:srgbClr val="185C73"/>
                </a:solidFill>
              </a:rPr>
              <a:t>, Managing Partner, Laughlin </a:t>
            </a:r>
            <a:r>
              <a:rPr lang="en-US" sz="3200" b="1" dirty="0" err="1">
                <a:solidFill>
                  <a:srgbClr val="185C73"/>
                </a:solidFill>
              </a:rPr>
              <a:t>Falbo</a:t>
            </a:r>
            <a:r>
              <a:rPr lang="en-US" sz="3200" b="1" dirty="0">
                <a:solidFill>
                  <a:srgbClr val="185C73"/>
                </a:solidFill>
              </a:rPr>
              <a:t>, Levy &amp; </a:t>
            </a:r>
            <a:r>
              <a:rPr lang="en-US" sz="3200" b="1" dirty="0" err="1">
                <a:solidFill>
                  <a:srgbClr val="185C73"/>
                </a:solidFill>
              </a:rPr>
              <a:t>Moresi</a:t>
            </a:r>
            <a:endParaRPr lang="en-US" sz="3200" b="1" dirty="0">
              <a:solidFill>
                <a:srgbClr val="185C7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1171495"/>
            <a:ext cx="6972300" cy="101566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 Antiqua"/>
                <a:cs typeface="Book Antiqua"/>
              </a:rPr>
              <a:t>Understanding Psych Reports &amp; Cross-Examining Psych Doctors</a:t>
            </a:r>
          </a:p>
        </p:txBody>
      </p:sp>
      <p:pic>
        <p:nvPicPr>
          <p:cNvPr id="3" name="Picture 2" descr="New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996658"/>
            <a:ext cx="3771900" cy="24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6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5" y="49573"/>
            <a:ext cx="8520805" cy="12584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uperclarendon Regular"/>
                <a:cs typeface="Superclarendon Regular"/>
              </a:rPr>
              <a:t>Effectively Cross Examine A Psych Doctor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295366"/>
            <a:ext cx="7404100" cy="673134"/>
          </a:xfrm>
        </p:spPr>
        <p:txBody>
          <a:bodyPr>
            <a:no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800" dirty="0"/>
              <a:t>A review and discussion of the patient’s medical records: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571572"/>
            <a:ext cx="3679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Doctor did you review any records from a credible mental health practitioner who concurred with your diagnosis?</a:t>
            </a:r>
          </a:p>
          <a:p>
            <a:endParaRPr lang="en-US" sz="2000" dirty="0"/>
          </a:p>
        </p:txBody>
      </p:sp>
      <p:pic>
        <p:nvPicPr>
          <p:cNvPr id="3" name="Picture 2" descr="embarrassed doc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68" y="3136900"/>
            <a:ext cx="262229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6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Faith Personnel Action Defense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LC 3208.3(h)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u="sng" dirty="0" err="1"/>
              <a:t>Rolda</a:t>
            </a:r>
            <a:r>
              <a:rPr lang="en-US" dirty="0"/>
              <a:t> Analysis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Rolda</a:t>
            </a:r>
            <a:r>
              <a:rPr lang="en-US" dirty="0"/>
              <a:t> vs. Pitney Bowes (2001) 66 CCC 241 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Medical vs legal/factual determination </a:t>
            </a:r>
          </a:p>
        </p:txBody>
      </p:sp>
    </p:spTree>
    <p:extLst>
      <p:ext uri="{BB962C8B-B14F-4D97-AF65-F5344CB8AC3E}">
        <p14:creationId xmlns:p14="http://schemas.microsoft.com/office/powerpoint/2010/main" val="45338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816668"/>
            <a:ext cx="337820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762000"/>
            <a:ext cx="7751233" cy="3444240"/>
          </a:xfrm>
        </p:spPr>
        <p:txBody>
          <a:bodyPr>
            <a:normAutofit fontScale="550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700" dirty="0"/>
              <a:t>Ask the doctor about the report and the patient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700" dirty="0"/>
              <a:t>Focus all of your questions on the substantial medical evidence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700" dirty="0"/>
              <a:t>Be persistent in questioning!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700" dirty="0"/>
              <a:t>Always determine if the doctor has taken a complete history of the patient’s symptoms or complaints that supports their diagnosis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700" dirty="0"/>
              <a:t>Always determine if the doctor has provided a credible patient history that supports their diagnosis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700" dirty="0"/>
              <a:t>Always determine if the doctor has provided a credible report of their Mental Status Examination that supports their diagnosis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700" dirty="0"/>
              <a:t>Always determine if the doctor has provided psychological testing data that supports their diagnosis</a:t>
            </a:r>
          </a:p>
          <a:p>
            <a:endParaRPr lang="en-US" dirty="0"/>
          </a:p>
        </p:txBody>
      </p:sp>
      <p:pic>
        <p:nvPicPr>
          <p:cNvPr id="5" name="Picture 4" descr="Outlook-Rules-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4381888"/>
            <a:ext cx="2730499" cy="17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44" y="638368"/>
            <a:ext cx="5872456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9868"/>
            <a:ext cx="7518400" cy="44289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Dr. Ron Heredia</a:t>
            </a:r>
          </a:p>
          <a:p>
            <a:pPr marL="4572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DrHeredia@goodmoodlegal.com</a:t>
            </a:r>
            <a:endParaRPr lang="en-US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(833) 644-1898 Office</a:t>
            </a:r>
          </a:p>
          <a:p>
            <a:pPr marL="45720" indent="0">
              <a:buNone/>
            </a:pPr>
            <a:r>
              <a:rPr lang="en-US" sz="2000" dirty="0"/>
              <a:t>(310) 648-8067 Direct</a:t>
            </a:r>
            <a:endParaRPr lang="en-US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www.goodmoodlegal.com</a:t>
            </a:r>
            <a:endParaRPr lang="en-US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3600" dirty="0"/>
          </a:p>
          <a:p>
            <a:pPr marL="4572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QR CODE Good Mood Legal 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68" y="1968500"/>
            <a:ext cx="1400492" cy="161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1058611" y="3954516"/>
            <a:ext cx="464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Omar Behnawa, Esq. </a:t>
            </a:r>
          </a:p>
          <a:p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Laughlin Falbo, Levy &amp; Moresi LLP</a:t>
            </a:r>
          </a:p>
          <a:p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Obehnawa@lflm.com</a:t>
            </a:r>
            <a:endParaRPr lang="en-US" dirty="0">
              <a:solidFill>
                <a:srgbClr val="185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www.lflm.com</a:t>
            </a:r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714-385-9400 Office  </a:t>
            </a:r>
          </a:p>
          <a:p>
            <a:r>
              <a:rPr lang="en-US" dirty="0">
                <a:solidFill>
                  <a:srgbClr val="18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714-385-9403 Direct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5" y="5012485"/>
            <a:ext cx="3331729" cy="5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731520"/>
            <a:ext cx="3390900" cy="409448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should be in psych reports</a:t>
            </a:r>
          </a:p>
          <a:p>
            <a:r>
              <a:rPr lang="en-US" dirty="0"/>
              <a:t>“Red flags” in the report</a:t>
            </a:r>
          </a:p>
          <a:p>
            <a:r>
              <a:rPr lang="en-US" dirty="0"/>
              <a:t>Questions to ask</a:t>
            </a:r>
          </a:p>
          <a:p>
            <a:r>
              <a:rPr lang="en-US" dirty="0"/>
              <a:t>Rules and tips for deposing psych doctors</a:t>
            </a:r>
          </a:p>
        </p:txBody>
      </p:sp>
      <p:pic>
        <p:nvPicPr>
          <p:cNvPr id="4" name="Picture 3" descr="Face to Fa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89" y="1104900"/>
            <a:ext cx="4092827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500" y="4584700"/>
            <a:ext cx="67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-Goals for this Session-</a:t>
            </a:r>
          </a:p>
        </p:txBody>
      </p:sp>
    </p:spTree>
    <p:extLst>
      <p:ext uri="{BB962C8B-B14F-4D97-AF65-F5344CB8AC3E}">
        <p14:creationId xmlns:p14="http://schemas.microsoft.com/office/powerpoint/2010/main" val="173621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Substantial Medical Evidence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Psychological Disorder LC 3208.3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DSM diagnosis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SUPPORT for the diagnosis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Substantial Medical Evidence</a:t>
            </a:r>
          </a:p>
          <a:p>
            <a:endParaRPr lang="en-US" dirty="0"/>
          </a:p>
          <a:p>
            <a:r>
              <a:rPr lang="en-US" dirty="0"/>
              <a:t>Question the doctor appropriately</a:t>
            </a:r>
          </a:p>
        </p:txBody>
      </p:sp>
    </p:spTree>
    <p:extLst>
      <p:ext uri="{BB962C8B-B14F-4D97-AF65-F5344CB8AC3E}">
        <p14:creationId xmlns:p14="http://schemas.microsoft.com/office/powerpoint/2010/main" val="37479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4361180"/>
          </a:xfrm>
        </p:spPr>
        <p:txBody>
          <a:bodyPr>
            <a:normAutofit fontScale="40000" lnSpcReduction="20000"/>
          </a:bodyPr>
          <a:lstStyle/>
          <a:p>
            <a:pPr marL="45720" lvl="0" indent="0">
              <a:buNone/>
            </a:pPr>
            <a:r>
              <a:rPr lang="en-US" sz="8000" dirty="0">
                <a:solidFill>
                  <a:srgbClr val="000000"/>
                </a:solidFill>
              </a:rPr>
              <a:t>FIVE SOURCES OF DATA</a:t>
            </a:r>
          </a:p>
          <a:p>
            <a:pPr marL="45720" lvl="0" indent="0">
              <a:buNone/>
            </a:pPr>
            <a:endParaRPr lang="en-US" sz="2900" dirty="0"/>
          </a:p>
          <a:p>
            <a:pPr marL="502920" lvl="0" indent="-457200">
              <a:buFont typeface="+mj-lt"/>
              <a:buAutoNum type="arabicPeriod"/>
            </a:pPr>
            <a:r>
              <a:rPr lang="en-US" sz="6000" dirty="0"/>
              <a:t>The patient’s life history and their presenting complaints or symptoms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6000" dirty="0"/>
              <a:t>The doctor’s report of their Mental Status Examination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6000" dirty="0"/>
              <a:t>The psychological testing data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6000" dirty="0"/>
              <a:t>A review and discussion of the patient’s medical records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6000" dirty="0"/>
              <a:t>Collateral sources of information</a:t>
            </a:r>
          </a:p>
          <a:p>
            <a:pPr marL="45720" lvl="0" indent="0">
              <a:buNone/>
            </a:pPr>
            <a:endParaRPr lang="en-US" sz="6000" dirty="0"/>
          </a:p>
          <a:p>
            <a:pPr marL="45720" lvl="0" indent="0">
              <a:buNone/>
            </a:pPr>
            <a:r>
              <a:rPr lang="en-US" sz="6000" dirty="0"/>
              <a:t>COMMON RED FLAGS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092700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Chalkduster"/>
                <a:cs typeface="Chalkduster"/>
              </a:rPr>
              <a:t>Essentials of a Psych Report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the diagnosis ONLY!</a:t>
            </a:r>
          </a:p>
        </p:txBody>
      </p:sp>
      <p:pic>
        <p:nvPicPr>
          <p:cNvPr id="4" name="Content Placeholder 3" descr="house-of-cards-jan-piller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b="6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176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the report ONLY!</a:t>
            </a:r>
          </a:p>
        </p:txBody>
      </p:sp>
      <p:pic>
        <p:nvPicPr>
          <p:cNvPr id="4" name="Content Placeholder 3" descr="track_formatting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2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51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54000"/>
            <a:ext cx="7556500" cy="125849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000000"/>
                </a:solidFill>
                <a:latin typeface="Superclarendon Regular"/>
                <a:cs typeface="Superclarendon Regular"/>
              </a:rPr>
              <a:t>Effectively Cross Examine A Psych Doctor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394" y="1022495"/>
            <a:ext cx="8647806" cy="1301606"/>
          </a:xfrm>
        </p:spPr>
        <p:txBody>
          <a:bodyPr>
            <a:norm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800" dirty="0"/>
              <a:t>Patient’s life history and presenting complaints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62101"/>
            <a:ext cx="6880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-Every report must have a complete history of symptoms or complaints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sz="3600" b="1" dirty="0"/>
              <a:t>FIDOC</a:t>
            </a:r>
          </a:p>
          <a:p>
            <a:endParaRPr lang="en-US" dirty="0"/>
          </a:p>
          <a:p>
            <a:r>
              <a:rPr lang="en-US" dirty="0"/>
              <a:t>Did the doctor conduct the evaluation</a:t>
            </a:r>
          </a:p>
          <a:p>
            <a:r>
              <a:rPr lang="en-US" dirty="0"/>
              <a:t>Or have someone else participate?</a:t>
            </a:r>
          </a:p>
          <a:p>
            <a:endParaRPr lang="en-US" dirty="0"/>
          </a:p>
          <a:p>
            <a:r>
              <a:rPr lang="en-US" dirty="0"/>
              <a:t>Methodological concerns (e.g. double</a:t>
            </a:r>
          </a:p>
          <a:p>
            <a:r>
              <a:rPr lang="en-US" dirty="0"/>
              <a:t>Signature)</a:t>
            </a:r>
          </a:p>
        </p:txBody>
      </p:sp>
      <p:pic>
        <p:nvPicPr>
          <p:cNvPr id="9" name="Picture 8" descr="642x361_Embarrassed_to_Visit_Your_Doc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39" y="2186822"/>
            <a:ext cx="3686061" cy="2679700"/>
          </a:xfrm>
          <a:prstGeom prst="rect">
            <a:avLst/>
          </a:prstGeom>
          <a:ln w="19050" cmpd="sng">
            <a:solidFill>
              <a:srgbClr val="4E6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14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881981"/>
            <a:ext cx="7569201" cy="52308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uperclarendon Regular"/>
                <a:cs typeface="Superclarendon Regular"/>
              </a:rPr>
              <a:t>Effectively Cross Examine A Psych Doctor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394" y="1295366"/>
            <a:ext cx="7123806" cy="1301606"/>
          </a:xfrm>
        </p:spPr>
        <p:txBody>
          <a:bodyPr>
            <a:norm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800" dirty="0"/>
              <a:t>The Mental Status Examination (MSE)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099" y="2139772"/>
            <a:ext cx="6139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Mental Status Examination produces a set of observations of the patient that are made by the doctor under reasonably controlled conditions employing a relatively standard set of examining techniques and questions in the context of a face to-face interview:  Mood, Memory, Concentration, Insight, Judgment.</a:t>
            </a:r>
          </a:p>
          <a:p>
            <a:endParaRPr lang="en-US" sz="2000" dirty="0"/>
          </a:p>
          <a:p>
            <a:r>
              <a:rPr lang="en-US" sz="2000" dirty="0"/>
              <a:t>-Where is the observational Data</a:t>
            </a:r>
          </a:p>
          <a:p>
            <a:r>
              <a:rPr lang="en-US" sz="2000" dirty="0"/>
              <a:t>-Presence of summary conclusions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8700" y="3543300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-Inconsistent information </a:t>
            </a:r>
          </a:p>
          <a:p>
            <a:r>
              <a:rPr lang="en-US" dirty="0"/>
              <a:t>-Presence of complaints</a:t>
            </a:r>
          </a:p>
          <a:p>
            <a:endParaRPr lang="en-US" dirty="0"/>
          </a:p>
        </p:txBody>
      </p:sp>
      <p:pic>
        <p:nvPicPr>
          <p:cNvPr id="6" name="Picture 5" descr="Four fing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75" y="4288830"/>
            <a:ext cx="1469650" cy="18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09600"/>
            <a:ext cx="7454900" cy="54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Superclarendon Regular"/>
                <a:cs typeface="Superclarendon Regular"/>
              </a:rPr>
              <a:t>Effectively Cross Examine A Psych Doctor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" y="1295366"/>
            <a:ext cx="3695700" cy="673134"/>
          </a:xfrm>
        </p:spPr>
        <p:txBody>
          <a:bodyPr>
            <a:normAutofit fontScale="92500"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800" dirty="0"/>
              <a:t>Psychological Testing: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" y="1860372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credible Psych report should have some form of objective psychological data that can be presented to the court that supports the doctor’s conclusions</a:t>
            </a:r>
          </a:p>
          <a:p>
            <a:endParaRPr lang="en-US" sz="2000" dirty="0"/>
          </a:p>
          <a:p>
            <a:r>
              <a:rPr lang="en-US" sz="2000" dirty="0"/>
              <a:t>-Questions about the patient’s credibility – 1</a:t>
            </a:r>
            <a:r>
              <a:rPr lang="en-US" sz="2000" baseline="30000" dirty="0"/>
              <a:t>st</a:t>
            </a:r>
            <a:r>
              <a:rPr lang="en-US" sz="2000" dirty="0"/>
              <a:t> Priority!</a:t>
            </a:r>
          </a:p>
          <a:p>
            <a:endParaRPr lang="en-US" sz="2000" dirty="0"/>
          </a:p>
          <a:p>
            <a:r>
              <a:rPr lang="en-US" sz="2000" dirty="0"/>
              <a:t>-Questions Impossible MMPI-2 Scores</a:t>
            </a:r>
          </a:p>
          <a:p>
            <a:endParaRPr lang="en-US" sz="2000" dirty="0"/>
          </a:p>
          <a:p>
            <a:r>
              <a:rPr lang="en-US" sz="2000" dirty="0"/>
              <a:t>-No tests measuring the patient’s </a:t>
            </a:r>
          </a:p>
          <a:p>
            <a:r>
              <a:rPr lang="en-US" sz="2000" dirty="0"/>
              <a:t>  credibility</a:t>
            </a:r>
          </a:p>
          <a:p>
            <a:endParaRPr lang="en-US" sz="2000" dirty="0"/>
          </a:p>
        </p:txBody>
      </p:sp>
      <p:pic>
        <p:nvPicPr>
          <p:cNvPr id="6" name="Picture 5" descr="Report Writing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21" y="4114800"/>
            <a:ext cx="2873579" cy="1908949"/>
          </a:xfrm>
          <a:prstGeom prst="rect">
            <a:avLst/>
          </a:prstGeom>
          <a:ln>
            <a:solidFill>
              <a:srgbClr val="4E67C8"/>
            </a:solidFill>
          </a:ln>
        </p:spPr>
      </p:pic>
    </p:spTree>
    <p:extLst>
      <p:ext uri="{BB962C8B-B14F-4D97-AF65-F5344CB8AC3E}">
        <p14:creationId xmlns:p14="http://schemas.microsoft.com/office/powerpoint/2010/main" val="1774643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316</TotalTime>
  <Words>537</Words>
  <Application>Microsoft Macintosh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Brush Script MT</vt:lpstr>
      <vt:lpstr>Arial</vt:lpstr>
      <vt:lpstr>Book Antiqua</vt:lpstr>
      <vt:lpstr>Chalkduster</vt:lpstr>
      <vt:lpstr>Constantia</vt:lpstr>
      <vt:lpstr>Franklin Gothic Book</vt:lpstr>
      <vt:lpstr>Rage Italic</vt:lpstr>
      <vt:lpstr>Superclarendon Regular</vt:lpstr>
      <vt:lpstr>Wingdings</vt:lpstr>
      <vt:lpstr>Pushpin</vt:lpstr>
      <vt:lpstr>PowerPoint Presentation</vt:lpstr>
      <vt:lpstr>PowerPoint Presentation</vt:lpstr>
      <vt:lpstr>Substantial Medical Evidence</vt:lpstr>
      <vt:lpstr>PowerPoint Presentation</vt:lpstr>
      <vt:lpstr>Attack the diagnosis ONLY!</vt:lpstr>
      <vt:lpstr>Question the report ONLY!</vt:lpstr>
      <vt:lpstr>Effectively Cross Examine A Psych Doctor</vt:lpstr>
      <vt:lpstr>Effectively Cross Examine A Psych Doctor</vt:lpstr>
      <vt:lpstr>Effectively Cross Examine A Psych Doctor</vt:lpstr>
      <vt:lpstr>Effectively Cross Examine A Psych Doctor</vt:lpstr>
      <vt:lpstr>Good Faith Personnel Action Defense</vt:lpstr>
      <vt:lpstr>Rules and Tips</vt:lpstr>
      <vt:lpstr>Contact Us</vt:lpstr>
    </vt:vector>
  </TitlesOfParts>
  <Company>WETC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Cross-Examining Psych Doctors</dc:title>
  <dc:creator>Ron Heredia</dc:creator>
  <cp:lastModifiedBy>Microsoft Office User</cp:lastModifiedBy>
  <cp:revision>42</cp:revision>
  <dcterms:created xsi:type="dcterms:W3CDTF">2016-05-11T22:10:17Z</dcterms:created>
  <dcterms:modified xsi:type="dcterms:W3CDTF">2022-07-30T17:56:49Z</dcterms:modified>
</cp:coreProperties>
</file>