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sldIdLst>
    <p:sldId id="256" r:id="rId5"/>
    <p:sldId id="268" r:id="rId6"/>
    <p:sldId id="278" r:id="rId7"/>
    <p:sldId id="264" r:id="rId8"/>
    <p:sldId id="272" r:id="rId9"/>
    <p:sldId id="273" r:id="rId10"/>
    <p:sldId id="274" r:id="rId11"/>
    <p:sldId id="275" r:id="rId12"/>
    <p:sldId id="276" r:id="rId13"/>
    <p:sldId id="280"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5FA9EBB-5C4C-4091-819F-EF8441BCD137}">
          <p14:sldIdLst>
            <p14:sldId id="256"/>
            <p14:sldId id="268"/>
            <p14:sldId id="278"/>
            <p14:sldId id="264"/>
            <p14:sldId id="272"/>
            <p14:sldId id="273"/>
            <p14:sldId id="274"/>
            <p14:sldId id="275"/>
            <p14:sldId id="276"/>
            <p14:sldId id="28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5886"/>
    <a:srgbClr val="1B3C71"/>
    <a:srgbClr val="1BC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74" autoAdjust="0"/>
    <p:restoredTop sz="94660"/>
  </p:normalViewPr>
  <p:slideViewPr>
    <p:cSldViewPr snapToGrid="0">
      <p:cViewPr varScale="1">
        <p:scale>
          <a:sx n="82" d="100"/>
          <a:sy n="82" d="100"/>
        </p:scale>
        <p:origin x="58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47" tIns="48324" rIns="96647" bIns="48324" rtlCol="0"/>
          <a:lstStyle>
            <a:lvl1pPr algn="l">
              <a:defRPr sz="13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47" tIns="48324" rIns="96647" bIns="48324" rtlCol="0"/>
          <a:lstStyle>
            <a:lvl1pPr algn="r">
              <a:defRPr sz="1300"/>
            </a:lvl1pPr>
          </a:lstStyle>
          <a:p>
            <a:fld id="{CEF820DB-F1B9-4D20-AD99-7AF033F38D6B}" type="datetimeFigureOut">
              <a:rPr lang="en-US" smtClean="0"/>
              <a:t>6/14/2022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47" tIns="48324" rIns="96647" bIns="48324"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47" tIns="48324" rIns="96647" bIns="48324"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47" tIns="48324" rIns="96647" bIns="48324" rtlCol="0" anchor="b"/>
          <a:lstStyle>
            <a:lvl1pPr algn="r">
              <a:defRPr sz="1300"/>
            </a:lvl1pPr>
          </a:lstStyle>
          <a:p>
            <a:fld id="{8981B492-6505-40D6-9CAA-67B715AFD037}" type="slidenum">
              <a:rPr lang="en-US" smtClean="0"/>
              <a:t>‹#›</a:t>
            </a:fld>
            <a:endParaRPr lang="en-US"/>
          </a:p>
        </p:txBody>
      </p:sp>
    </p:spTree>
    <p:extLst>
      <p:ext uri="{BB962C8B-B14F-4D97-AF65-F5344CB8AC3E}">
        <p14:creationId xmlns:p14="http://schemas.microsoft.com/office/powerpoint/2010/main" val="3331098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EFE5A0B-2398-457B-8693-8C9456044E79}"/>
              </a:ext>
            </a:extLst>
          </p:cNvPr>
          <p:cNvSpPr>
            <a:spLocks noGrp="1"/>
          </p:cNvSpPr>
          <p:nvPr>
            <p:ph type="dt" idx="1"/>
          </p:nvPr>
        </p:nvSpPr>
        <p:spPr/>
        <p:txBody>
          <a:bodyPr/>
          <a:lstStyle/>
          <a:p>
            <a:endParaRPr lang="en-US" dirty="0"/>
          </a:p>
        </p:txBody>
      </p:sp>
    </p:spTree>
    <p:extLst>
      <p:ext uri="{BB962C8B-B14F-4D97-AF65-F5344CB8AC3E}">
        <p14:creationId xmlns:p14="http://schemas.microsoft.com/office/powerpoint/2010/main" val="803386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4FF18F03-BC3E-415E-8506-AAC0713FF393}"/>
              </a:ext>
            </a:extLst>
          </p:cNvPr>
          <p:cNvSpPr>
            <a:spLocks noGrp="1"/>
          </p:cNvSpPr>
          <p:nvPr>
            <p:ph type="dt" idx="1"/>
          </p:nvPr>
        </p:nvSpPr>
        <p:spPr/>
        <p:txBody>
          <a:bodyPr/>
          <a:lstStyle/>
          <a:p>
            <a:endParaRPr lang="en-US" dirty="0"/>
          </a:p>
        </p:txBody>
      </p:sp>
    </p:spTree>
    <p:extLst>
      <p:ext uri="{BB962C8B-B14F-4D97-AF65-F5344CB8AC3E}">
        <p14:creationId xmlns:p14="http://schemas.microsoft.com/office/powerpoint/2010/main" val="3102890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4FF18F03-BC3E-415E-8506-AAC0713FF393}"/>
              </a:ext>
            </a:extLst>
          </p:cNvPr>
          <p:cNvSpPr>
            <a:spLocks noGrp="1"/>
          </p:cNvSpPr>
          <p:nvPr>
            <p:ph type="dt" idx="1"/>
          </p:nvPr>
        </p:nvSpPr>
        <p:spPr/>
        <p:txBody>
          <a:bodyPr/>
          <a:lstStyle/>
          <a:p>
            <a:endParaRPr lang="en-US" dirty="0"/>
          </a:p>
        </p:txBody>
      </p:sp>
    </p:spTree>
    <p:extLst>
      <p:ext uri="{BB962C8B-B14F-4D97-AF65-F5344CB8AC3E}">
        <p14:creationId xmlns:p14="http://schemas.microsoft.com/office/powerpoint/2010/main" val="902427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8D91F-3B94-417F-8795-882315177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7FCC03-5C73-432E-B3B5-4DAEF9F34754}"/>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2968AF-7D91-49C5-94F1-89D3E00E4374}"/>
              </a:ext>
            </a:extLst>
          </p:cNvPr>
          <p:cNvSpPr>
            <a:spLocks noGrp="1"/>
          </p:cNvSpPr>
          <p:nvPr>
            <p:ph type="dt" sz="half" idx="10"/>
          </p:nvPr>
        </p:nvSpPr>
        <p:spPr/>
        <p:txBody>
          <a:bodyPr/>
          <a:lstStyle/>
          <a:p>
            <a:fld id="{FBD91E8E-1647-4E31-B69C-65CDEB5F0C46}" type="datetime1">
              <a:rPr lang="en-US" smtClean="0"/>
              <a:t>6/14/2022</a:t>
            </a:fld>
            <a:endParaRPr lang="en-US"/>
          </a:p>
        </p:txBody>
      </p:sp>
      <p:sp>
        <p:nvSpPr>
          <p:cNvPr id="5" name="Footer Placeholder 4">
            <a:extLst>
              <a:ext uri="{FF2B5EF4-FFF2-40B4-BE49-F238E27FC236}">
                <a16:creationId xmlns:a16="http://schemas.microsoft.com/office/drawing/2014/main" id="{B1ACB82D-2B7D-437B-BD3B-46B95135D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D33FE-F8DD-43F5-9BB0-C41E2741E6D3}"/>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13144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5FBE5-C56E-4277-A803-473FB27BB1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D81D8D-83E8-45FE-B65F-66EF916D56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C7C2A0-23C5-411A-8597-61BF359A8484}"/>
              </a:ext>
            </a:extLst>
          </p:cNvPr>
          <p:cNvSpPr>
            <a:spLocks noGrp="1"/>
          </p:cNvSpPr>
          <p:nvPr>
            <p:ph type="dt" sz="half" idx="10"/>
          </p:nvPr>
        </p:nvSpPr>
        <p:spPr/>
        <p:txBody>
          <a:bodyPr/>
          <a:lstStyle/>
          <a:p>
            <a:fld id="{FD67CD55-A4F5-4C27-AB4B-6F9BC3599C4D}" type="datetime1">
              <a:rPr lang="en-US" smtClean="0"/>
              <a:t>6/14/2022</a:t>
            </a:fld>
            <a:endParaRPr lang="en-US"/>
          </a:p>
        </p:txBody>
      </p:sp>
      <p:sp>
        <p:nvSpPr>
          <p:cNvPr id="5" name="Footer Placeholder 4">
            <a:extLst>
              <a:ext uri="{FF2B5EF4-FFF2-40B4-BE49-F238E27FC236}">
                <a16:creationId xmlns:a16="http://schemas.microsoft.com/office/drawing/2014/main" id="{933304DD-C2F3-4512-B5E1-288E3F440E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242745-25CE-4A37-AB9C-DC72C65C2107}"/>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261886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F71190-6CFA-46F3-9EE7-154CFC34E0D5}"/>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9B6D15-0657-4AC9-82CB-1D0CA23DFE51}"/>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3D3470-2225-4069-BE2B-ECD71C559E7F}"/>
              </a:ext>
            </a:extLst>
          </p:cNvPr>
          <p:cNvSpPr>
            <a:spLocks noGrp="1"/>
          </p:cNvSpPr>
          <p:nvPr>
            <p:ph type="dt" sz="half" idx="10"/>
          </p:nvPr>
        </p:nvSpPr>
        <p:spPr/>
        <p:txBody>
          <a:bodyPr/>
          <a:lstStyle/>
          <a:p>
            <a:fld id="{62AB604E-42FD-419E-8035-150A18C2BD03}" type="datetime1">
              <a:rPr lang="en-US" smtClean="0"/>
              <a:t>6/14/2022</a:t>
            </a:fld>
            <a:endParaRPr lang="en-US"/>
          </a:p>
        </p:txBody>
      </p:sp>
      <p:sp>
        <p:nvSpPr>
          <p:cNvPr id="5" name="Footer Placeholder 4">
            <a:extLst>
              <a:ext uri="{FF2B5EF4-FFF2-40B4-BE49-F238E27FC236}">
                <a16:creationId xmlns:a16="http://schemas.microsoft.com/office/drawing/2014/main" id="{762B8EDE-C1F0-4AE1-AE8A-CD3D921301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53E402-1910-4C4B-8D41-44CE82277D59}"/>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2174121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18ED2-6C8E-4AE8-9929-5686B7696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F08ABB-F313-4A0B-8C70-BAA1A65B4A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6C8D9B-8C7A-466B-AA48-A2221FA631B1}"/>
              </a:ext>
            </a:extLst>
          </p:cNvPr>
          <p:cNvSpPr>
            <a:spLocks noGrp="1"/>
          </p:cNvSpPr>
          <p:nvPr>
            <p:ph type="dt" sz="half" idx="10"/>
          </p:nvPr>
        </p:nvSpPr>
        <p:spPr/>
        <p:txBody>
          <a:bodyPr/>
          <a:lstStyle/>
          <a:p>
            <a:fld id="{0FF24CFC-C7AF-43FF-9796-4A235EF21F78}" type="datetime1">
              <a:rPr lang="en-US" smtClean="0"/>
              <a:t>6/14/2022</a:t>
            </a:fld>
            <a:endParaRPr lang="en-US"/>
          </a:p>
        </p:txBody>
      </p:sp>
      <p:sp>
        <p:nvSpPr>
          <p:cNvPr id="5" name="Footer Placeholder 4">
            <a:extLst>
              <a:ext uri="{FF2B5EF4-FFF2-40B4-BE49-F238E27FC236}">
                <a16:creationId xmlns:a16="http://schemas.microsoft.com/office/drawing/2014/main" id="{FD2632A4-BBB5-4191-BF3A-CFF2E8FFE2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E8D32-3996-4F64-A035-0F84B8203CB6}"/>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3627432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34E0-EA88-4315-8FCB-FE598F97704C}"/>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51245F-A2E9-4B40-B8C5-5C9D55E8B5E5}"/>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AD7C7E-46D5-4B64-8822-6EC1C7E0AF23}"/>
              </a:ext>
            </a:extLst>
          </p:cNvPr>
          <p:cNvSpPr>
            <a:spLocks noGrp="1"/>
          </p:cNvSpPr>
          <p:nvPr>
            <p:ph type="dt" sz="half" idx="10"/>
          </p:nvPr>
        </p:nvSpPr>
        <p:spPr/>
        <p:txBody>
          <a:bodyPr/>
          <a:lstStyle/>
          <a:p>
            <a:fld id="{88DB90E4-82B2-41BA-99B5-2982EE7AA04A}" type="datetime1">
              <a:rPr lang="en-US" smtClean="0"/>
              <a:t>6/14/2022</a:t>
            </a:fld>
            <a:endParaRPr lang="en-US"/>
          </a:p>
        </p:txBody>
      </p:sp>
      <p:sp>
        <p:nvSpPr>
          <p:cNvPr id="5" name="Footer Placeholder 4">
            <a:extLst>
              <a:ext uri="{FF2B5EF4-FFF2-40B4-BE49-F238E27FC236}">
                <a16:creationId xmlns:a16="http://schemas.microsoft.com/office/drawing/2014/main" id="{B647545C-3575-4655-A743-513E4D6F8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1ABEC-39DA-4FD5-9BFA-35712F244869}"/>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387696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2EA68-645B-499D-AA69-5C192A5241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2471CC-643C-4131-9B0C-DA4E5A4485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6401CE-8C73-462D-AAE1-881332763E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41F44E-EECB-49B6-A310-79075DCA84CA}"/>
              </a:ext>
            </a:extLst>
          </p:cNvPr>
          <p:cNvSpPr>
            <a:spLocks noGrp="1"/>
          </p:cNvSpPr>
          <p:nvPr>
            <p:ph type="dt" sz="half" idx="10"/>
          </p:nvPr>
        </p:nvSpPr>
        <p:spPr/>
        <p:txBody>
          <a:bodyPr/>
          <a:lstStyle/>
          <a:p>
            <a:fld id="{F2BC03A9-083A-46A3-BA29-9215A2D658CB}" type="datetime1">
              <a:rPr lang="en-US" smtClean="0"/>
              <a:t>6/14/2022</a:t>
            </a:fld>
            <a:endParaRPr lang="en-US"/>
          </a:p>
        </p:txBody>
      </p:sp>
      <p:sp>
        <p:nvSpPr>
          <p:cNvPr id="6" name="Footer Placeholder 5">
            <a:extLst>
              <a:ext uri="{FF2B5EF4-FFF2-40B4-BE49-F238E27FC236}">
                <a16:creationId xmlns:a16="http://schemas.microsoft.com/office/drawing/2014/main" id="{C6FCCD95-0867-4775-9B71-8EC55F9C52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474B5C-F069-4688-84E4-D2F62AB8F291}"/>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347133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A8F9-8066-4D59-8DD7-E09F694800D5}"/>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549A92-1105-4458-8BEC-C66104AB18E8}"/>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D7B84D-D6C7-4862-87D4-0D1D0DB88BFD}"/>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E48FF6-2217-40F5-A98F-21DD5C916CAC}"/>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2F4428-5847-4CD8-9606-1C018397783A}"/>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F2D799-5D9C-4478-B67F-2D779B67D627}"/>
              </a:ext>
            </a:extLst>
          </p:cNvPr>
          <p:cNvSpPr>
            <a:spLocks noGrp="1"/>
          </p:cNvSpPr>
          <p:nvPr>
            <p:ph type="dt" sz="half" idx="10"/>
          </p:nvPr>
        </p:nvSpPr>
        <p:spPr/>
        <p:txBody>
          <a:bodyPr/>
          <a:lstStyle/>
          <a:p>
            <a:fld id="{A044B3B3-2E5D-42D6-9D9A-021DB66F387C}" type="datetime1">
              <a:rPr lang="en-US" smtClean="0"/>
              <a:t>6/14/2022</a:t>
            </a:fld>
            <a:endParaRPr lang="en-US"/>
          </a:p>
        </p:txBody>
      </p:sp>
      <p:sp>
        <p:nvSpPr>
          <p:cNvPr id="8" name="Footer Placeholder 7">
            <a:extLst>
              <a:ext uri="{FF2B5EF4-FFF2-40B4-BE49-F238E27FC236}">
                <a16:creationId xmlns:a16="http://schemas.microsoft.com/office/drawing/2014/main" id="{BD7427C9-E423-4BDB-B240-210BE84B6C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F1F99E-9C53-4C31-B47A-4FAC42001B46}"/>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95361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9E66F-68F0-4363-92C8-AE7B65FDEB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692716-248E-4C39-B974-A9AF7C0F2AE7}"/>
              </a:ext>
            </a:extLst>
          </p:cNvPr>
          <p:cNvSpPr>
            <a:spLocks noGrp="1"/>
          </p:cNvSpPr>
          <p:nvPr>
            <p:ph type="dt" sz="half" idx="10"/>
          </p:nvPr>
        </p:nvSpPr>
        <p:spPr/>
        <p:txBody>
          <a:bodyPr/>
          <a:lstStyle/>
          <a:p>
            <a:fld id="{53964951-A08D-4B84-82A5-77BA4F158112}" type="datetime1">
              <a:rPr lang="en-US" smtClean="0"/>
              <a:t>6/14/2022</a:t>
            </a:fld>
            <a:endParaRPr lang="en-US"/>
          </a:p>
        </p:txBody>
      </p:sp>
      <p:sp>
        <p:nvSpPr>
          <p:cNvPr id="4" name="Footer Placeholder 3">
            <a:extLst>
              <a:ext uri="{FF2B5EF4-FFF2-40B4-BE49-F238E27FC236}">
                <a16:creationId xmlns:a16="http://schemas.microsoft.com/office/drawing/2014/main" id="{AE8E2EDC-E9F1-49B1-AA14-2661A7FC20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8CEAA6-E188-4B74-B3BA-43EF8B4C3B58}"/>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3480600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33D00D-9365-4C19-A94E-1FA269968045}"/>
              </a:ext>
            </a:extLst>
          </p:cNvPr>
          <p:cNvSpPr>
            <a:spLocks noGrp="1"/>
          </p:cNvSpPr>
          <p:nvPr>
            <p:ph type="dt" sz="half" idx="10"/>
          </p:nvPr>
        </p:nvSpPr>
        <p:spPr/>
        <p:txBody>
          <a:bodyPr/>
          <a:lstStyle/>
          <a:p>
            <a:fld id="{4FFD04F6-8B63-462A-B5BD-4095F9EE4DEA}" type="datetime1">
              <a:rPr lang="en-US" smtClean="0"/>
              <a:t>6/14/2022</a:t>
            </a:fld>
            <a:endParaRPr lang="en-US"/>
          </a:p>
        </p:txBody>
      </p:sp>
      <p:sp>
        <p:nvSpPr>
          <p:cNvPr id="3" name="Footer Placeholder 2">
            <a:extLst>
              <a:ext uri="{FF2B5EF4-FFF2-40B4-BE49-F238E27FC236}">
                <a16:creationId xmlns:a16="http://schemas.microsoft.com/office/drawing/2014/main" id="{C49F0A83-0791-4501-97BF-C6885C5D59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5B18F5-B6EB-4110-931E-38ECD94177C7}"/>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166615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22457-8E16-46AE-AD4C-C4CB276F2F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C2F3C8-ECBF-4C05-9116-3E97D06A00E2}"/>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DE93817-0294-4146-8799-AAE7111F9996}"/>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A669E5-766F-4BA6-BF09-8CC7E617F73F}"/>
              </a:ext>
            </a:extLst>
          </p:cNvPr>
          <p:cNvSpPr>
            <a:spLocks noGrp="1"/>
          </p:cNvSpPr>
          <p:nvPr>
            <p:ph type="dt" sz="half" idx="10"/>
          </p:nvPr>
        </p:nvSpPr>
        <p:spPr/>
        <p:txBody>
          <a:bodyPr/>
          <a:lstStyle/>
          <a:p>
            <a:fld id="{E8ACC891-FCC7-44F8-9F1E-C474D73F1359}" type="datetime1">
              <a:rPr lang="en-US" smtClean="0"/>
              <a:t>6/14/2022</a:t>
            </a:fld>
            <a:endParaRPr lang="en-US"/>
          </a:p>
        </p:txBody>
      </p:sp>
      <p:sp>
        <p:nvSpPr>
          <p:cNvPr id="6" name="Footer Placeholder 5">
            <a:extLst>
              <a:ext uri="{FF2B5EF4-FFF2-40B4-BE49-F238E27FC236}">
                <a16:creationId xmlns:a16="http://schemas.microsoft.com/office/drawing/2014/main" id="{8B1762D3-D08B-4D78-B0A7-6EF92FB161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EFCFBE-07DD-44D7-8A8B-199DB3614D93}"/>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27222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3A5EA-3A9B-4C0D-AF35-5C1C851B74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FE49AA-F5A6-4CFC-B3AA-3F72A76A3C07}"/>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74DD0B9F-3705-4999-BAA3-F66A08A396EA}"/>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0D56BA-A8B0-4830-9F86-FD6100AEE0B9}"/>
              </a:ext>
            </a:extLst>
          </p:cNvPr>
          <p:cNvSpPr>
            <a:spLocks noGrp="1"/>
          </p:cNvSpPr>
          <p:nvPr>
            <p:ph type="dt" sz="half" idx="10"/>
          </p:nvPr>
        </p:nvSpPr>
        <p:spPr/>
        <p:txBody>
          <a:bodyPr/>
          <a:lstStyle/>
          <a:p>
            <a:fld id="{3BDF67EB-BDE6-4D05-8007-3790441E3B14}" type="datetime1">
              <a:rPr lang="en-US" smtClean="0"/>
              <a:t>6/14/2022</a:t>
            </a:fld>
            <a:endParaRPr lang="en-US"/>
          </a:p>
        </p:txBody>
      </p:sp>
      <p:sp>
        <p:nvSpPr>
          <p:cNvPr id="6" name="Footer Placeholder 5">
            <a:extLst>
              <a:ext uri="{FF2B5EF4-FFF2-40B4-BE49-F238E27FC236}">
                <a16:creationId xmlns:a16="http://schemas.microsoft.com/office/drawing/2014/main" id="{1D72F7FA-3A62-492F-800D-928C56BA02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B537B-B685-4B14-9CD7-5814C2F1B911}"/>
              </a:ext>
            </a:extLst>
          </p:cNvPr>
          <p:cNvSpPr>
            <a:spLocks noGrp="1"/>
          </p:cNvSpPr>
          <p:nvPr>
            <p:ph type="sldNum" sz="quarter" idx="12"/>
          </p:nvPr>
        </p:nvSpPr>
        <p:spPr/>
        <p:txBody>
          <a:bodyPr/>
          <a:lstStyle/>
          <a:p>
            <a:fld id="{F1179A9F-0B56-4511-BB03-4A587D78D88A}" type="slidenum">
              <a:rPr lang="en-US" smtClean="0"/>
              <a:t>‹#›</a:t>
            </a:fld>
            <a:endParaRPr lang="en-US"/>
          </a:p>
        </p:txBody>
      </p:sp>
    </p:spTree>
    <p:extLst>
      <p:ext uri="{BB962C8B-B14F-4D97-AF65-F5344CB8AC3E}">
        <p14:creationId xmlns:p14="http://schemas.microsoft.com/office/powerpoint/2010/main" val="19404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9E124B-FA41-4CD3-A2D9-01BD8D50DB9C}"/>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2CD8E1-BBF5-451A-A60C-0016532EA6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B0FC3D-34DD-4097-8B58-4E556B71BE7D}"/>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5FEDB-05B4-4F59-8B7B-D97D81E5E156}" type="datetime1">
              <a:rPr lang="en-US" smtClean="0"/>
              <a:t>6/14/2022</a:t>
            </a:fld>
            <a:endParaRPr lang="en-US"/>
          </a:p>
        </p:txBody>
      </p:sp>
      <p:sp>
        <p:nvSpPr>
          <p:cNvPr id="5" name="Footer Placeholder 4">
            <a:extLst>
              <a:ext uri="{FF2B5EF4-FFF2-40B4-BE49-F238E27FC236}">
                <a16:creationId xmlns:a16="http://schemas.microsoft.com/office/drawing/2014/main" id="{B1200A2D-43FE-42FC-B4AA-5802215E3BEE}"/>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39692D-7497-47DE-B916-B827BF4D6489}"/>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79A9F-0B56-4511-BB03-4A587D78D88A}" type="slidenum">
              <a:rPr lang="en-US" smtClean="0"/>
              <a:t>‹#›</a:t>
            </a:fld>
            <a:endParaRPr lang="en-US"/>
          </a:p>
        </p:txBody>
      </p:sp>
    </p:spTree>
    <p:extLst>
      <p:ext uri="{BB962C8B-B14F-4D97-AF65-F5344CB8AC3E}">
        <p14:creationId xmlns:p14="http://schemas.microsoft.com/office/powerpoint/2010/main" val="4207649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hyperlink" Target="mailto:rfc@4pbw.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904BE49-D42F-4F46-B6D8-2F31712168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D57C06C8-18BE-4336-B9E0-3E15ACC93B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3" name="Freeform 5">
              <a:extLst>
                <a:ext uri="{FF2B5EF4-FFF2-40B4-BE49-F238E27FC236}">
                  <a16:creationId xmlns:a16="http://schemas.microsoft.com/office/drawing/2014/main" id="{C1C39E9B-4917-47D7-B9CB-56480F8876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F7200AE-DDFE-46D2-ABCA-99906B970E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CAC40760-2393-4FAE-9A58-F4CDC06716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1080422B-1649-4C8E-9459-4214243609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0136A7BD-0DB3-401B-A6AB-38BD30D100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FD037346-242B-41AF-8CF5-C35284CA24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238EBF94-0BBF-4BAE-AE27-729E3AC135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3940EFD7-EB1A-47AF-9DC9-7D4FCC6011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6BAA7A10-98A8-4931-9BE2-B573EB3767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420223F5-34A9-4388-AF7B-38C76242FC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3CC9C746-C646-4363-B3D3-349B5C18C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3EAA5BC5-AB13-4C8E-9D9D-05DE777C5F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500FC397-0569-4EC4-926A-DDD62AC495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284FF041-FE7D-47CD-830F-7FABF41C7C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224154F3-CDFE-4FFF-92E4-ECEACF4A66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CCE7404D-AA5A-4B82-A875-07F35D7C2D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526B6FED-4F20-4070-95B4-FF6F439E1C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3A75958D-1716-4B5A-A745-AFA4962FA4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531A2051-17DE-4E9D-9EA6-026B97B1A9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3" name="Rectangle 32">
            <a:extLst>
              <a:ext uri="{FF2B5EF4-FFF2-40B4-BE49-F238E27FC236}">
                <a16:creationId xmlns:a16="http://schemas.microsoft.com/office/drawing/2014/main" id="{CE0642A0-80D3-4F37-8249-A07E6F382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80" y="-6706"/>
            <a:ext cx="12194680" cy="4127711"/>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FA760135-24A9-40C9-B45F-2EB5B6420E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4206293"/>
            <a:ext cx="12192755" cy="1771275"/>
            <a:chOff x="1" y="3893141"/>
            <a:chExt cx="12192755" cy="1771275"/>
          </a:xfrm>
        </p:grpSpPr>
        <p:sp>
          <p:nvSpPr>
            <p:cNvPr id="36" name="Isosceles Triangle 39">
              <a:extLst>
                <a:ext uri="{FF2B5EF4-FFF2-40B4-BE49-F238E27FC236}">
                  <a16:creationId xmlns:a16="http://schemas.microsoft.com/office/drawing/2014/main" id="{20E3CEE0-0CB3-421F-99FC-4585E62437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346BB80-2556-4779-9642-5706CAA33C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3893141"/>
              <a:ext cx="12192755"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8" name="Picture 47" descr="Graphical user interface, logo&#10;&#10;Description automatically generated">
            <a:extLst>
              <a:ext uri="{FF2B5EF4-FFF2-40B4-BE49-F238E27FC236}">
                <a16:creationId xmlns:a16="http://schemas.microsoft.com/office/drawing/2014/main" id="{C2D69AED-CF61-46F4-97C9-BA56B9C53DA9}"/>
              </a:ext>
            </a:extLst>
          </p:cNvPr>
          <p:cNvPicPr>
            <a:picLocks noChangeAspect="1"/>
          </p:cNvPicPr>
          <p:nvPr/>
        </p:nvPicPr>
        <p:blipFill rotWithShape="1">
          <a:blip r:embed="rId2">
            <a:extLst>
              <a:ext uri="{28A0092B-C50C-407E-A947-70E740481C1C}">
                <a14:useLocalDpi xmlns:a14="http://schemas.microsoft.com/office/drawing/2010/main" val="0"/>
              </a:ext>
            </a:extLst>
          </a:blip>
          <a:srcRect l="2732" t="57648" r="69932" b="24093"/>
          <a:stretch/>
        </p:blipFill>
        <p:spPr>
          <a:xfrm>
            <a:off x="6479" y="12689"/>
            <a:ext cx="12185524" cy="3687043"/>
          </a:xfrm>
          <a:prstGeom prst="rect">
            <a:avLst/>
          </a:prstGeom>
        </p:spPr>
      </p:pic>
      <p:pic>
        <p:nvPicPr>
          <p:cNvPr id="3074" name="Picture 2" descr="C:\Users\Jenn\Desktop\PearlmanBackground_gray.png"/>
          <p:cNvPicPr>
            <a:picLocks noChangeAspect="1" noChangeArrowheads="1"/>
          </p:cNvPicPr>
          <p:nvPr/>
        </p:nvPicPr>
        <p:blipFill rotWithShape="1">
          <a:blip r:embed="rId3">
            <a:extLst>
              <a:ext uri="{28A0092B-C50C-407E-A947-70E740481C1C}">
                <a14:useLocalDpi xmlns:a14="http://schemas.microsoft.com/office/drawing/2010/main" val="0"/>
              </a:ext>
            </a:extLst>
          </a:blip>
          <a:srcRect r="9725"/>
          <a:stretch/>
        </p:blipFill>
        <p:spPr bwMode="auto">
          <a:xfrm>
            <a:off x="-25935" y="-44028"/>
            <a:ext cx="12212111" cy="3708133"/>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50" descr="A picture containing text, clipart&#10;&#10;Description automatically generated">
            <a:extLst>
              <a:ext uri="{FF2B5EF4-FFF2-40B4-BE49-F238E27FC236}">
                <a16:creationId xmlns:a16="http://schemas.microsoft.com/office/drawing/2014/main" id="{37C30A68-CAAA-4D9B-A558-C911F671D3AD}"/>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445070" y="869253"/>
            <a:ext cx="5123885" cy="2049284"/>
          </a:xfrm>
          <a:prstGeom prst="rect">
            <a:avLst/>
          </a:prstGeom>
        </p:spPr>
      </p:pic>
      <p:sp>
        <p:nvSpPr>
          <p:cNvPr id="40" name="Rectangle 39">
            <a:extLst>
              <a:ext uri="{FF2B5EF4-FFF2-40B4-BE49-F238E27FC236}">
                <a16:creationId xmlns:a16="http://schemas.microsoft.com/office/drawing/2014/main" id="{80C12326-F673-4946-AB8D-218ECB3B57C3}"/>
              </a:ext>
            </a:extLst>
          </p:cNvPr>
          <p:cNvSpPr/>
          <p:nvPr/>
        </p:nvSpPr>
        <p:spPr>
          <a:xfrm>
            <a:off x="-25935" y="3678838"/>
            <a:ext cx="12217935" cy="19349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itle 1">
            <a:extLst>
              <a:ext uri="{FF2B5EF4-FFF2-40B4-BE49-F238E27FC236}">
                <a16:creationId xmlns:a16="http://schemas.microsoft.com/office/drawing/2014/main" id="{0E93CCD8-B443-430E-9BA5-834438053084}"/>
              </a:ext>
            </a:extLst>
          </p:cNvPr>
          <p:cNvSpPr txBox="1">
            <a:spLocks/>
          </p:cNvSpPr>
          <p:nvPr/>
        </p:nvSpPr>
        <p:spPr>
          <a:xfrm>
            <a:off x="-31759" y="3754096"/>
            <a:ext cx="12217935" cy="1808545"/>
          </a:xfrm>
          <a:prstGeom prst="rect">
            <a:avLst/>
          </a:prstGeom>
        </p:spPr>
        <p:txBody>
          <a:bodyPr vert="horz" lIns="91440" tIns="45720" rIns="91440" bIns="45720" rtlCol="0" anchor="t">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sz="14400" dirty="0">
                <a:solidFill>
                  <a:schemeClr val="bg1"/>
                </a:solidFill>
              </a:rPr>
              <a:t>UNDERSTANDING AND NAVIGATING </a:t>
            </a:r>
          </a:p>
          <a:p>
            <a:pPr>
              <a:lnSpc>
                <a:spcPct val="120000"/>
              </a:lnSpc>
            </a:pPr>
            <a:r>
              <a:rPr lang="en-US" sz="14400" dirty="0">
                <a:solidFill>
                  <a:schemeClr val="bg1"/>
                </a:solidFill>
              </a:rPr>
              <a:t>KEY APPORTIONMENT ISSUES AND CASES IN 2022</a:t>
            </a:r>
          </a:p>
          <a:p>
            <a:pPr>
              <a:lnSpc>
                <a:spcPct val="120000"/>
              </a:lnSpc>
            </a:pPr>
            <a:r>
              <a:rPr lang="en-US" sz="14400" dirty="0">
                <a:solidFill>
                  <a:schemeClr val="bg1"/>
                </a:solidFill>
              </a:rPr>
              <a:t>FOR CLAIMS PROFESSIONALS</a:t>
            </a:r>
          </a:p>
          <a:p>
            <a:endParaRPr lang="en-US" sz="7300" dirty="0">
              <a:solidFill>
                <a:schemeClr val="bg1"/>
              </a:solidFill>
            </a:endParaRPr>
          </a:p>
        </p:txBody>
      </p:sp>
      <p:sp>
        <p:nvSpPr>
          <p:cNvPr id="2" name="TextBox 1">
            <a:extLst>
              <a:ext uri="{FF2B5EF4-FFF2-40B4-BE49-F238E27FC236}">
                <a16:creationId xmlns:a16="http://schemas.microsoft.com/office/drawing/2014/main" id="{AAA2F5E7-C9CE-4890-AD63-4CBF9D5CB037}"/>
              </a:ext>
            </a:extLst>
          </p:cNvPr>
          <p:cNvSpPr txBox="1"/>
          <p:nvPr/>
        </p:nvSpPr>
        <p:spPr>
          <a:xfrm flipH="1">
            <a:off x="2369694" y="6035135"/>
            <a:ext cx="7449932" cy="523220"/>
          </a:xfrm>
          <a:prstGeom prst="rect">
            <a:avLst/>
          </a:prstGeom>
          <a:noFill/>
        </p:spPr>
        <p:txBody>
          <a:bodyPr wrap="square" rtlCol="0">
            <a:spAutoFit/>
          </a:bodyPr>
          <a:lstStyle/>
          <a:p>
            <a:pPr algn="ctr"/>
            <a:r>
              <a:rPr lang="en-US" sz="2800" dirty="0"/>
              <a:t>SEPTEMBER 6, 2022 @ 2:00 pm to 3:00 pm</a:t>
            </a:r>
          </a:p>
        </p:txBody>
      </p:sp>
    </p:spTree>
    <p:extLst>
      <p:ext uri="{BB962C8B-B14F-4D97-AF65-F5344CB8AC3E}">
        <p14:creationId xmlns:p14="http://schemas.microsoft.com/office/powerpoint/2010/main" val="1058996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2000" r="1000" b="3000"/>
          </a:stretch>
        </a:blipFill>
        <a:effectLst/>
      </p:bgPr>
    </p:bg>
    <p:spTree>
      <p:nvGrpSpPr>
        <p:cNvPr id="1" name=""/>
        <p:cNvGrpSpPr/>
        <p:nvPr/>
      </p:nvGrpSpPr>
      <p:grpSpPr>
        <a:xfrm>
          <a:off x="0" y="0"/>
          <a:ext cx="0" cy="0"/>
          <a:chOff x="0" y="0"/>
          <a:chExt cx="0" cy="0"/>
        </a:xfrm>
      </p:grpSpPr>
      <p:pic>
        <p:nvPicPr>
          <p:cNvPr id="22" name="Content Placeholder 3" descr="A picture containing text, clipart&#10;&#10;Description automatically generated">
            <a:extLst>
              <a:ext uri="{FF2B5EF4-FFF2-40B4-BE49-F238E27FC236}">
                <a16:creationId xmlns:a16="http://schemas.microsoft.com/office/drawing/2014/main" id="{736847E0-91A9-42A7-9B44-6E60ED5D0829}"/>
              </a:ext>
            </a:extLst>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229278" y="355795"/>
            <a:ext cx="2259566" cy="858635"/>
          </a:xfrm>
          <a:prstGeom prst="rect">
            <a:avLst/>
          </a:prstGeom>
        </p:spPr>
      </p:pic>
      <p:sp>
        <p:nvSpPr>
          <p:cNvPr id="3" name="Title 2">
            <a:extLst>
              <a:ext uri="{FF2B5EF4-FFF2-40B4-BE49-F238E27FC236}">
                <a16:creationId xmlns:a16="http://schemas.microsoft.com/office/drawing/2014/main" id="{5E0DA0EB-F685-4AD9-B190-FE1D487C36B2}"/>
              </a:ext>
            </a:extLst>
          </p:cNvPr>
          <p:cNvSpPr>
            <a:spLocks noGrp="1"/>
          </p:cNvSpPr>
          <p:nvPr>
            <p:ph type="title"/>
          </p:nvPr>
        </p:nvSpPr>
        <p:spPr>
          <a:xfrm>
            <a:off x="838200" y="365127"/>
            <a:ext cx="10515600" cy="5466506"/>
          </a:xfrm>
        </p:spPr>
        <p:txBody>
          <a:bodyPr>
            <a:normAutofit/>
          </a:bodyPr>
          <a:lstStyle/>
          <a:p>
            <a:pPr algn="ctr"/>
            <a:r>
              <a:rPr lang="en-US" b="1">
                <a:solidFill>
                  <a:srgbClr val="233F71"/>
                </a:solidFill>
                <a:cs typeface="Arial" panose="020B0604020202020204" pitchFamily="34" charset="0"/>
              </a:rPr>
              <a:t>THANK YOU!</a:t>
            </a:r>
            <a:endParaRPr lang="en-US" b="1" dirty="0">
              <a:solidFill>
                <a:srgbClr val="233F71"/>
              </a:solidFill>
              <a:cs typeface="Arial" panose="020B0604020202020204" pitchFamily="34" charset="0"/>
            </a:endParaRPr>
          </a:p>
        </p:txBody>
      </p:sp>
    </p:spTree>
    <p:extLst>
      <p:ext uri="{BB962C8B-B14F-4D97-AF65-F5344CB8AC3E}">
        <p14:creationId xmlns:p14="http://schemas.microsoft.com/office/powerpoint/2010/main" val="195283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a:extLst>
              <a:ext uri="{FF2B5EF4-FFF2-40B4-BE49-F238E27FC236}">
                <a16:creationId xmlns:a16="http://schemas.microsoft.com/office/drawing/2014/main" id="{2FC226A3-8A0C-4E5D-9FE3-341CC51ED411}"/>
              </a:ext>
            </a:extLst>
          </p:cNvPr>
          <p:cNvSpPr txBox="1">
            <a:spLocks noChangeArrowheads="1"/>
          </p:cNvSpPr>
          <p:nvPr/>
        </p:nvSpPr>
        <p:spPr bwMode="auto">
          <a:xfrm>
            <a:off x="1960532" y="1894849"/>
            <a:ext cx="8402923" cy="43196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Tx/>
              <a:buNone/>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a:lstStyle>
          <a:p>
            <a:pPr marL="0" marR="0" lvl="0" indent="0"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rPr>
              <a:t>This presentation is an educational tool that is general in nature. It is not</a:t>
            </a: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rPr>
              <a:t>intended to provide legal advice or intended to be an exhaustive review of all</a:t>
            </a: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rPr>
              <a:t>Workers’ Compensation and/or Employment Laws and Regulations.</a:t>
            </a: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rPr>
              <a:t>Materials in this presentation should not be considered legal advice nor should</a:t>
            </a:r>
          </a:p>
          <a:p>
            <a:pPr marL="0" marR="0" lvl="0" indent="0"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rPr>
              <a:t>they be considered a substitute for a legal opinion.</a:t>
            </a:r>
          </a:p>
          <a:p>
            <a:pPr marL="0" marR="0" lvl="0" indent="0" algn="just" defTabSz="914400" rtl="0" eaLnBrk="1" fontAlgn="base" latinLnBrk="0" hangingPunct="1">
              <a:lnSpc>
                <a:spcPct val="8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endParaRPr>
          </a:p>
          <a:p>
            <a:pPr marL="0" marR="0" lvl="0" indent="0" algn="just" defTabSz="914400" rtl="0" eaLnBrk="1" fontAlgn="base" latinLnBrk="0" hangingPunct="1">
              <a:lnSpc>
                <a:spcPct val="8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endParaRPr>
          </a:p>
          <a:p>
            <a:pPr marL="0" marR="0" lvl="0" indent="0" algn="just" defTabSz="914400" rtl="0" eaLnBrk="1" fontAlgn="base" latinLnBrk="0" hangingPunct="1">
              <a:lnSpc>
                <a:spcPct val="8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endParaRPr>
          </a:p>
          <a:p>
            <a:pPr marL="0" marR="0" lvl="0" indent="0" algn="l" defTabSz="914400" rtl="0" eaLnBrk="1" fontAlgn="base" latinLnBrk="0" hangingPunct="1">
              <a:lnSpc>
                <a:spcPct val="8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endParaRPr>
          </a:p>
          <a:p>
            <a:pPr marL="0" marR="0" lvl="0" indent="0" algn="l" defTabSz="914400" rtl="0" eaLnBrk="1" fontAlgn="base" latinLnBrk="0" hangingPunct="1">
              <a:lnSpc>
                <a:spcPct val="80000"/>
              </a:lnSpc>
              <a:spcBef>
                <a:spcPct val="20000"/>
              </a:spcBef>
              <a:spcAft>
                <a:spcPct val="0"/>
              </a:spcAft>
              <a:buClrTx/>
              <a:buSzTx/>
              <a:buFontTx/>
              <a:buNone/>
              <a:tabLst/>
              <a:defRPr/>
            </a:pPr>
            <a:endParaRPr kumimoji="0" lang="en-US" sz="1600" b="0" i="0" u="none" strike="noStrike" kern="0" cap="none" spc="0" normalizeH="0" baseline="0" noProof="0" dirty="0">
              <a:ln>
                <a:noFill/>
              </a:ln>
              <a:solidFill>
                <a:srgbClr val="000000"/>
              </a:solidFill>
              <a:effectLst/>
              <a:uLnTx/>
              <a:uFillTx/>
              <a:latin typeface="+mj-lt"/>
              <a:cs typeface="Arial" panose="020B0604020202020204" pitchFamily="34" charset="0"/>
            </a:endParaRPr>
          </a:p>
          <a:p>
            <a:pPr marL="0" marR="0" lvl="0" indent="0" algn="ctr" defTabSz="914400" rtl="0" eaLnBrk="1" fontAlgn="base" latinLnBrk="0" hangingPunct="1">
              <a:lnSpc>
                <a:spcPct val="80000"/>
              </a:lnSpc>
              <a:spcBef>
                <a:spcPct val="2000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mj-lt"/>
              <a:cs typeface="Arial" panose="020B0604020202020204" pitchFamily="34" charset="0"/>
            </a:endParaRPr>
          </a:p>
          <a:p>
            <a:pPr marL="0" marR="0" lvl="0" indent="0" algn="ctr" defTabSz="914400" rtl="0" eaLnBrk="1" fontAlgn="base" latinLnBrk="0" hangingPunct="1">
              <a:lnSpc>
                <a:spcPct val="80000"/>
              </a:lnSpc>
              <a:spcBef>
                <a:spcPct val="20000"/>
              </a:spcBef>
              <a:spcAft>
                <a:spcPct val="0"/>
              </a:spcAft>
              <a:buClrTx/>
              <a:buSzTx/>
              <a:buFontTx/>
              <a:buNone/>
              <a:tabLst/>
              <a:defRPr/>
            </a:pPr>
            <a:endParaRPr lang="en-US" sz="1200" kern="0" dirty="0">
              <a:solidFill>
                <a:srgbClr val="000000"/>
              </a:solidFill>
              <a:latin typeface="+mj-lt"/>
              <a:cs typeface="Arial" panose="020B0604020202020204" pitchFamily="34" charset="0"/>
            </a:endParaRPr>
          </a:p>
          <a:p>
            <a:pPr marL="0" marR="0" lvl="0" indent="0" algn="ctr" defTabSz="914400" rtl="0" eaLnBrk="1" fontAlgn="base" latinLnBrk="0" hangingPunct="1">
              <a:lnSpc>
                <a:spcPct val="80000"/>
              </a:lnSpc>
              <a:spcBef>
                <a:spcPct val="2000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mj-lt"/>
              <a:cs typeface="Arial" panose="020B0604020202020204" pitchFamily="34" charset="0"/>
            </a:endParaRPr>
          </a:p>
          <a:p>
            <a:pPr marL="0" marR="0" lvl="0" indent="0" algn="ctr" defTabSz="914400" rtl="0" eaLnBrk="1" fontAlgn="base" latinLnBrk="0" hangingPunct="1">
              <a:lnSpc>
                <a:spcPct val="80000"/>
              </a:lnSpc>
              <a:spcBef>
                <a:spcPct val="20000"/>
              </a:spcBef>
              <a:spcAft>
                <a:spcPct val="0"/>
              </a:spcAft>
              <a:buClrTx/>
              <a:buSzTx/>
              <a:buFontTx/>
              <a:buNone/>
              <a:tabLst/>
              <a:defRPr/>
            </a:pPr>
            <a:endParaRPr lang="en-US" sz="1200" kern="0" dirty="0">
              <a:solidFill>
                <a:srgbClr val="000000"/>
              </a:solidFill>
              <a:latin typeface="+mj-lt"/>
              <a:cs typeface="Arial" panose="020B0604020202020204" pitchFamily="34" charset="0"/>
            </a:endParaRPr>
          </a:p>
          <a:p>
            <a:pPr marL="0" marR="0" lvl="0" indent="0" algn="ctr" defTabSz="914400" rtl="0" eaLnBrk="1" fontAlgn="base" latinLnBrk="0" hangingPunct="1">
              <a:lnSpc>
                <a:spcPct val="80000"/>
              </a:lnSpc>
              <a:spcBef>
                <a:spcPct val="20000"/>
              </a:spcBef>
              <a:spcAft>
                <a:spcPct val="0"/>
              </a:spcAft>
              <a:buClrTx/>
              <a:buSzTx/>
              <a:buFontTx/>
              <a:buNone/>
              <a:tabLst/>
              <a:defRPr/>
            </a:pPr>
            <a:endParaRPr kumimoji="0" lang="en-US" sz="1200" b="1" i="0" u="none" strike="noStrike" kern="0" cap="none" spc="0" normalizeH="0" baseline="0" noProof="0" dirty="0">
              <a:ln>
                <a:noFill/>
              </a:ln>
              <a:solidFill>
                <a:srgbClr val="000000"/>
              </a:solidFill>
              <a:effectLst/>
              <a:uLnTx/>
              <a:uFillTx/>
              <a:latin typeface="+mj-lt"/>
              <a:cs typeface="Arial" panose="020B0604020202020204" pitchFamily="34" charset="0"/>
            </a:endParaRPr>
          </a:p>
          <a:p>
            <a:pPr marL="0" marR="0" lvl="0" indent="0" algn="ctr" defTabSz="914400" rtl="0" eaLnBrk="1" fontAlgn="base" latinLnBrk="0" hangingPunct="1">
              <a:lnSpc>
                <a:spcPct val="80000"/>
              </a:lnSpc>
              <a:spcBef>
                <a:spcPct val="20000"/>
              </a:spcBef>
              <a:spcAft>
                <a:spcPct val="0"/>
              </a:spcAft>
              <a:buClrTx/>
              <a:buSzTx/>
              <a:buFontTx/>
              <a:buNone/>
              <a:tabLst/>
              <a:defRPr/>
            </a:pPr>
            <a:endParaRPr lang="en-US" sz="1200" kern="0" dirty="0">
              <a:solidFill>
                <a:srgbClr val="000000"/>
              </a:solidFill>
              <a:latin typeface="+mj-lt"/>
              <a:cs typeface="Arial" panose="020B0604020202020204" pitchFamily="34" charset="0"/>
            </a:endParaRPr>
          </a:p>
          <a:p>
            <a:pPr marL="0" marR="0" lvl="0" indent="0" algn="ctr" defTabSz="914400" rtl="0" eaLnBrk="1" fontAlgn="base" latinLnBrk="0" hangingPunct="1">
              <a:lnSpc>
                <a:spcPct val="80000"/>
              </a:lnSpc>
              <a:spcBef>
                <a:spcPct val="20000"/>
              </a:spcBef>
              <a:spcAft>
                <a:spcPct val="0"/>
              </a:spcAft>
              <a:buClrTx/>
              <a:buSzTx/>
              <a:buFontTx/>
              <a:buNone/>
              <a:tabLst/>
              <a:defRPr/>
            </a:pPr>
            <a:r>
              <a:rPr kumimoji="0" lang="en-US" sz="1400" b="1" i="0" u="none" strike="noStrike" kern="0" cap="none" spc="0" normalizeH="0" baseline="0" noProof="0">
                <a:ln>
                  <a:noFill/>
                </a:ln>
                <a:solidFill>
                  <a:srgbClr val="000000"/>
                </a:solidFill>
                <a:effectLst/>
                <a:uLnTx/>
                <a:uFillTx/>
                <a:latin typeface="+mj-lt"/>
                <a:cs typeface="Arial" panose="020B0604020202020204" pitchFamily="34" charset="0"/>
              </a:rPr>
              <a:t>COPYRIGHT 2022 </a:t>
            </a:r>
            <a:r>
              <a:rPr kumimoji="0" lang="en-US" sz="1400" b="1" i="0" u="none" strike="noStrike" kern="0" cap="none" spc="0" normalizeH="0" baseline="0" noProof="0" dirty="0">
                <a:ln>
                  <a:noFill/>
                </a:ln>
                <a:solidFill>
                  <a:srgbClr val="000000"/>
                </a:solidFill>
                <a:effectLst/>
                <a:uLnTx/>
                <a:uFillTx/>
                <a:latin typeface="+mj-lt"/>
                <a:cs typeface="Arial" panose="020B0604020202020204" pitchFamily="34" charset="0"/>
              </a:rPr>
              <a:t>© PEARLMAN, BROWN &amp; WAX, LLP </a:t>
            </a:r>
          </a:p>
        </p:txBody>
      </p:sp>
      <p:sp>
        <p:nvSpPr>
          <p:cNvPr id="2" name="Title 1">
            <a:extLst>
              <a:ext uri="{FF2B5EF4-FFF2-40B4-BE49-F238E27FC236}">
                <a16:creationId xmlns:a16="http://schemas.microsoft.com/office/drawing/2014/main" id="{0E40EC57-70F4-4D76-8B9A-CB44F839F3B3}"/>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LEGAL DISCLAIMER</a:t>
            </a:r>
          </a:p>
        </p:txBody>
      </p:sp>
      <p:pic>
        <p:nvPicPr>
          <p:cNvPr id="7" name="Content Placeholder 6" descr="A picture containing text, clipart&#10;&#10;Description automatically generated">
            <a:extLst>
              <a:ext uri="{FF2B5EF4-FFF2-40B4-BE49-F238E27FC236}">
                <a16:creationId xmlns:a16="http://schemas.microsoft.com/office/drawing/2014/main" id="{91B8AAF8-E168-4E70-A03C-E5C57AA21B0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126335" y="3799112"/>
            <a:ext cx="4071316" cy="1545773"/>
          </a:xfrm>
        </p:spPr>
      </p:pic>
    </p:spTree>
    <p:extLst>
      <p:ext uri="{BB962C8B-B14F-4D97-AF65-F5344CB8AC3E}">
        <p14:creationId xmlns:p14="http://schemas.microsoft.com/office/powerpoint/2010/main" val="1500490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2000" r="1000" b="3000"/>
          </a:stretch>
        </a:blipFill>
        <a:effectLst/>
      </p:bgPr>
    </p:bg>
    <p:spTree>
      <p:nvGrpSpPr>
        <p:cNvPr id="1" name=""/>
        <p:cNvGrpSpPr/>
        <p:nvPr/>
      </p:nvGrpSpPr>
      <p:grpSpPr>
        <a:xfrm>
          <a:off x="0" y="0"/>
          <a:ext cx="0" cy="0"/>
          <a:chOff x="0" y="0"/>
          <a:chExt cx="0" cy="0"/>
        </a:xfrm>
      </p:grpSpPr>
      <p:graphicFrame>
        <p:nvGraphicFramePr>
          <p:cNvPr id="17" name="Table 16">
            <a:extLst>
              <a:ext uri="{FF2B5EF4-FFF2-40B4-BE49-F238E27FC236}">
                <a16:creationId xmlns:a16="http://schemas.microsoft.com/office/drawing/2014/main" id="{B1A20984-83F4-44BF-9350-399DAA7E27E1}"/>
              </a:ext>
            </a:extLst>
          </p:cNvPr>
          <p:cNvGraphicFramePr>
            <a:graphicFrameLocks noGrp="1"/>
          </p:cNvGraphicFramePr>
          <p:nvPr>
            <p:extLst>
              <p:ext uri="{D42A27DB-BD31-4B8C-83A1-F6EECF244321}">
                <p14:modId xmlns:p14="http://schemas.microsoft.com/office/powerpoint/2010/main" val="787127097"/>
              </p:ext>
            </p:extLst>
          </p:nvPr>
        </p:nvGraphicFramePr>
        <p:xfrm>
          <a:off x="4375636" y="3851887"/>
          <a:ext cx="3516906" cy="2138680"/>
        </p:xfrm>
        <a:graphic>
          <a:graphicData uri="http://schemas.openxmlformats.org/drawingml/2006/table">
            <a:tbl>
              <a:tblPr/>
              <a:tblGrid>
                <a:gridCol w="3516906">
                  <a:extLst>
                    <a:ext uri="{9D8B030D-6E8A-4147-A177-3AD203B41FA5}">
                      <a16:colId xmlns:a16="http://schemas.microsoft.com/office/drawing/2014/main" val="978591637"/>
                    </a:ext>
                  </a:extLst>
                </a:gridCol>
              </a:tblGrid>
              <a:tr h="1971340">
                <a:tc>
                  <a:txBody>
                    <a:bodyPr/>
                    <a:lstStyle/>
                    <a:p>
                      <a:pPr algn="l"/>
                      <a:endParaRPr lang="en-US" sz="1200" b="0" i="0" dirty="0">
                        <a:solidFill>
                          <a:schemeClr val="bg2">
                            <a:lumMod val="25000"/>
                          </a:schemeClr>
                        </a:solidFill>
                        <a:effectLst/>
                        <a:latin typeface="Arial" panose="020B0604020202020204" pitchFamily="34" charset="0"/>
                        <a:cs typeface="Arial" panose="020B0604020202020204" pitchFamily="34" charset="0"/>
                      </a:endParaRPr>
                    </a:p>
                    <a:p>
                      <a:pPr algn="just"/>
                      <a:endParaRPr lang="en-US" sz="1200" b="0" i="0" dirty="0">
                        <a:solidFill>
                          <a:schemeClr val="bg2">
                            <a:lumMod val="25000"/>
                          </a:schemeClr>
                        </a:solidFill>
                        <a:effectLst/>
                        <a:latin typeface="Arial" panose="020B0604020202020204" pitchFamily="34" charset="0"/>
                        <a:cs typeface="Arial" panose="020B0604020202020204" pitchFamily="34" charset="0"/>
                      </a:endParaRPr>
                    </a:p>
                    <a:p>
                      <a:pPr algn="just"/>
                      <a:r>
                        <a:rPr lang="en-US" sz="1200" b="0" i="0" dirty="0">
                          <a:solidFill>
                            <a:schemeClr val="bg2">
                              <a:lumMod val="25000"/>
                            </a:schemeClr>
                          </a:solidFill>
                          <a:effectLst/>
                          <a:latin typeface="Arial" panose="020B0604020202020204" pitchFamily="34" charset="0"/>
                          <a:cs typeface="Arial" panose="020B0604020202020204" pitchFamily="34" charset="0"/>
                        </a:rPr>
                        <a:t>Before joining the firm Ray was a Workers’ Compensation Judge in Santa Monica and Marina Del Rey for approximately 12 years. In 2013 he was named defense attorney of the year by the Workers’ Comp Section of the State Bar.</a:t>
                      </a:r>
                    </a:p>
                    <a:p>
                      <a:pPr algn="just"/>
                      <a:endParaRPr lang="en-US" sz="1200" b="1" dirty="0">
                        <a:solidFill>
                          <a:srgbClr val="000000"/>
                        </a:solidFill>
                        <a:effectLst/>
                        <a:latin typeface="Arial" panose="020B0604020202020204" pitchFamily="34" charset="0"/>
                        <a:cs typeface="Arial" panose="020B0604020202020204" pitchFamily="34" charset="0"/>
                      </a:endParaRPr>
                    </a:p>
                    <a:p>
                      <a:pPr algn="just"/>
                      <a:r>
                        <a:rPr lang="en-US" sz="1200" b="1" dirty="0">
                          <a:solidFill>
                            <a:srgbClr val="000000"/>
                          </a:solidFill>
                          <a:effectLst/>
                          <a:latin typeface="Arial" panose="020B0604020202020204" pitchFamily="34" charset="0"/>
                          <a:cs typeface="Arial" panose="020B0604020202020204" pitchFamily="34" charset="0"/>
                        </a:rPr>
                        <a:t>Phone</a:t>
                      </a:r>
                      <a:r>
                        <a:rPr lang="en-US" sz="1200" dirty="0">
                          <a:solidFill>
                            <a:srgbClr val="000000"/>
                          </a:solidFill>
                          <a:effectLst/>
                          <a:latin typeface="Arial" panose="020B0604020202020204" pitchFamily="34" charset="0"/>
                          <a:cs typeface="Arial" panose="020B0604020202020204" pitchFamily="34" charset="0"/>
                        </a:rPr>
                        <a:t>: (818) 501-4343 </a:t>
                      </a:r>
                    </a:p>
                    <a:p>
                      <a:pPr algn="just"/>
                      <a:r>
                        <a:rPr lang="en-US" sz="1200" b="1" dirty="0">
                          <a:solidFill>
                            <a:srgbClr val="000000"/>
                          </a:solidFill>
                          <a:effectLst/>
                          <a:latin typeface="Arial" panose="020B0604020202020204" pitchFamily="34" charset="0"/>
                          <a:cs typeface="Arial" panose="020B0604020202020204" pitchFamily="34" charset="0"/>
                        </a:rPr>
                        <a:t>Email</a:t>
                      </a:r>
                      <a:r>
                        <a:rPr lang="en-US" sz="1200" dirty="0">
                          <a:solidFill>
                            <a:srgbClr val="000000"/>
                          </a:solidFill>
                          <a:effectLst/>
                          <a:latin typeface="Arial" panose="020B0604020202020204" pitchFamily="34" charset="0"/>
                          <a:cs typeface="Arial" panose="020B0604020202020204" pitchFamily="34" charset="0"/>
                        </a:rPr>
                        <a:t>: </a:t>
                      </a:r>
                      <a:r>
                        <a:rPr lang="en-US" sz="1200" dirty="0">
                          <a:solidFill>
                            <a:srgbClr val="000000"/>
                          </a:solidFill>
                          <a:effectLst/>
                          <a:latin typeface="Arial" panose="020B0604020202020204" pitchFamily="34" charset="0"/>
                          <a:cs typeface="Arial" panose="020B0604020202020204" pitchFamily="34" charset="0"/>
                          <a:hlinkClick r:id="rId4"/>
                        </a:rPr>
                        <a:t>rfc@4pbw.com</a:t>
                      </a:r>
                      <a:r>
                        <a:rPr lang="en-US" sz="1200" dirty="0">
                          <a:solidFill>
                            <a:srgbClr val="000000"/>
                          </a:solidFill>
                          <a:effectLst/>
                          <a:latin typeface="Arial" panose="020B0604020202020204" pitchFamily="34" charset="0"/>
                          <a:cs typeface="Arial" panose="020B0604020202020204" pitchFamily="34" charset="0"/>
                        </a:rPr>
                        <a:t>  </a:t>
                      </a:r>
                    </a:p>
                    <a:p>
                      <a:pPr algn="ctr"/>
                      <a:endParaRPr lang="en-US" sz="1200" dirty="0">
                        <a:solidFill>
                          <a:srgbClr val="172B4D"/>
                        </a:solidFill>
                        <a:effectLst/>
                        <a:latin typeface="Arial" panose="020B0604020202020204" pitchFamily="34" charset="0"/>
                      </a:endParaRPr>
                    </a:p>
                  </a:txBody>
                  <a:tcPr marL="63500" marR="127000" marT="63500" marB="63500">
                    <a:lnL>
                      <a:noFill/>
                    </a:lnL>
                    <a:lnR>
                      <a:noFill/>
                    </a:lnR>
                    <a:lnT>
                      <a:noFill/>
                    </a:lnT>
                    <a:lnB>
                      <a:noFill/>
                    </a:lnB>
                  </a:tcPr>
                </a:tc>
                <a:extLst>
                  <a:ext uri="{0D108BD9-81ED-4DB2-BD59-A6C34878D82A}">
                    <a16:rowId xmlns:a16="http://schemas.microsoft.com/office/drawing/2014/main" val="1613508756"/>
                  </a:ext>
                </a:extLst>
              </a:tr>
            </a:tbl>
          </a:graphicData>
        </a:graphic>
      </p:graphicFrame>
      <p:graphicFrame>
        <p:nvGraphicFramePr>
          <p:cNvPr id="18" name="Table 17">
            <a:extLst>
              <a:ext uri="{FF2B5EF4-FFF2-40B4-BE49-F238E27FC236}">
                <a16:creationId xmlns:a16="http://schemas.microsoft.com/office/drawing/2014/main" id="{A6F01496-4D0C-4DCD-931A-0D5DB6DA9834}"/>
              </a:ext>
            </a:extLst>
          </p:cNvPr>
          <p:cNvGraphicFramePr>
            <a:graphicFrameLocks noGrp="1"/>
          </p:cNvGraphicFramePr>
          <p:nvPr>
            <p:extLst>
              <p:ext uri="{D42A27DB-BD31-4B8C-83A1-F6EECF244321}">
                <p14:modId xmlns:p14="http://schemas.microsoft.com/office/powerpoint/2010/main" val="2490579524"/>
              </p:ext>
            </p:extLst>
          </p:nvPr>
        </p:nvGraphicFramePr>
        <p:xfrm>
          <a:off x="4987885" y="3797456"/>
          <a:ext cx="2216227" cy="401320"/>
        </p:xfrm>
        <a:graphic>
          <a:graphicData uri="http://schemas.openxmlformats.org/drawingml/2006/table">
            <a:tbl>
              <a:tblPr/>
              <a:tblGrid>
                <a:gridCol w="2216227">
                  <a:extLst>
                    <a:ext uri="{9D8B030D-6E8A-4147-A177-3AD203B41FA5}">
                      <a16:colId xmlns:a16="http://schemas.microsoft.com/office/drawing/2014/main" val="3441547719"/>
                    </a:ext>
                  </a:extLst>
                </a:gridCol>
              </a:tblGrid>
              <a:tr h="401320">
                <a:tc>
                  <a:txBody>
                    <a:bodyPr/>
                    <a:lstStyle/>
                    <a:p>
                      <a:pPr algn="ctr"/>
                      <a:r>
                        <a:rPr lang="en-US" b="1" baseline="0" dirty="0">
                          <a:solidFill>
                            <a:srgbClr val="1B3C71"/>
                          </a:solidFill>
                          <a:effectLst/>
                          <a:latin typeface="Arial" panose="020B0604020202020204" pitchFamily="34" charset="0"/>
                        </a:rPr>
                        <a:t>Ray Correio</a:t>
                      </a:r>
                    </a:p>
                  </a:txBody>
                  <a:tcPr marL="63500" marR="127000" marT="63500" marB="63500">
                    <a:lnL>
                      <a:noFill/>
                    </a:lnL>
                    <a:lnR>
                      <a:noFill/>
                    </a:lnR>
                    <a:lnT>
                      <a:noFill/>
                    </a:lnT>
                    <a:lnB>
                      <a:noFill/>
                    </a:lnB>
                  </a:tcPr>
                </a:tc>
                <a:extLst>
                  <a:ext uri="{0D108BD9-81ED-4DB2-BD59-A6C34878D82A}">
                    <a16:rowId xmlns:a16="http://schemas.microsoft.com/office/drawing/2014/main" val="3350360149"/>
                  </a:ext>
                </a:extLst>
              </a:tr>
            </a:tbl>
          </a:graphicData>
        </a:graphic>
      </p:graphicFrame>
      <p:graphicFrame>
        <p:nvGraphicFramePr>
          <p:cNvPr id="20" name="Table 19">
            <a:extLst>
              <a:ext uri="{FF2B5EF4-FFF2-40B4-BE49-F238E27FC236}">
                <a16:creationId xmlns:a16="http://schemas.microsoft.com/office/drawing/2014/main" id="{7AC3E4C7-A28A-4AF3-BE9C-DFC35AA6470F}"/>
              </a:ext>
            </a:extLst>
          </p:cNvPr>
          <p:cNvGraphicFramePr>
            <a:graphicFrameLocks noGrp="1"/>
          </p:cNvGraphicFramePr>
          <p:nvPr>
            <p:extLst>
              <p:ext uri="{D42A27DB-BD31-4B8C-83A1-F6EECF244321}">
                <p14:modId xmlns:p14="http://schemas.microsoft.com/office/powerpoint/2010/main" val="1177219790"/>
              </p:ext>
            </p:extLst>
          </p:nvPr>
        </p:nvGraphicFramePr>
        <p:xfrm>
          <a:off x="8685009" y="3604206"/>
          <a:ext cx="2216227" cy="401320"/>
        </p:xfrm>
        <a:graphic>
          <a:graphicData uri="http://schemas.openxmlformats.org/drawingml/2006/table">
            <a:tbl>
              <a:tblPr/>
              <a:tblGrid>
                <a:gridCol w="2216227">
                  <a:extLst>
                    <a:ext uri="{9D8B030D-6E8A-4147-A177-3AD203B41FA5}">
                      <a16:colId xmlns:a16="http://schemas.microsoft.com/office/drawing/2014/main" val="3441547719"/>
                    </a:ext>
                  </a:extLst>
                </a:gridCol>
              </a:tblGrid>
              <a:tr h="259146">
                <a:tc>
                  <a:txBody>
                    <a:bodyPr/>
                    <a:lstStyle/>
                    <a:p>
                      <a:pPr algn="ctr"/>
                      <a:endParaRPr lang="en-US" b="1" dirty="0">
                        <a:solidFill>
                          <a:srgbClr val="1B3C71"/>
                        </a:solidFill>
                        <a:effectLst/>
                        <a:latin typeface="Arial" panose="020B0604020202020204" pitchFamily="34" charset="0"/>
                      </a:endParaRPr>
                    </a:p>
                  </a:txBody>
                  <a:tcPr marL="63500" marR="127000" marT="63500" marB="63500">
                    <a:lnL>
                      <a:noFill/>
                    </a:lnL>
                    <a:lnR>
                      <a:noFill/>
                    </a:lnR>
                    <a:lnT>
                      <a:noFill/>
                    </a:lnT>
                    <a:lnB>
                      <a:noFill/>
                    </a:lnB>
                  </a:tcPr>
                </a:tc>
                <a:extLst>
                  <a:ext uri="{0D108BD9-81ED-4DB2-BD59-A6C34878D82A}">
                    <a16:rowId xmlns:a16="http://schemas.microsoft.com/office/drawing/2014/main" val="3350360149"/>
                  </a:ext>
                </a:extLst>
              </a:tr>
            </a:tbl>
          </a:graphicData>
        </a:graphic>
      </p:graphicFrame>
      <p:pic>
        <p:nvPicPr>
          <p:cNvPr id="22" name="Content Placeholder 3" descr="A picture containing text, clipart&#10;&#10;Description automatically generated">
            <a:extLst>
              <a:ext uri="{FF2B5EF4-FFF2-40B4-BE49-F238E27FC236}">
                <a16:creationId xmlns:a16="http://schemas.microsoft.com/office/drawing/2014/main" id="{736847E0-91A9-42A7-9B44-6E60ED5D0829}"/>
              </a:ext>
            </a:extLst>
          </p:cNvPr>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229278" y="355795"/>
            <a:ext cx="2259566" cy="858635"/>
          </a:xfrm>
          <a:prstGeom prst="rect">
            <a:avLst/>
          </a:prstGeom>
        </p:spPr>
      </p:pic>
      <p:sp>
        <p:nvSpPr>
          <p:cNvPr id="3" name="Title 2">
            <a:extLst>
              <a:ext uri="{FF2B5EF4-FFF2-40B4-BE49-F238E27FC236}">
                <a16:creationId xmlns:a16="http://schemas.microsoft.com/office/drawing/2014/main" id="{5E0DA0EB-F685-4AD9-B190-FE1D487C36B2}"/>
              </a:ext>
            </a:extLst>
          </p:cNvPr>
          <p:cNvSpPr>
            <a:spLocks noGrp="1"/>
          </p:cNvSpPr>
          <p:nvPr>
            <p:ph type="title"/>
          </p:nvPr>
        </p:nvSpPr>
        <p:spPr/>
        <p:txBody>
          <a:bodyPr>
            <a:normAutofit/>
          </a:bodyPr>
          <a:lstStyle/>
          <a:p>
            <a:pPr algn="ctr"/>
            <a:r>
              <a:rPr lang="en-US" b="1" dirty="0">
                <a:solidFill>
                  <a:srgbClr val="233F71"/>
                </a:solidFill>
                <a:cs typeface="Arial" panose="020B0604020202020204" pitchFamily="34" charset="0"/>
              </a:rPr>
              <a:t>PRESENTER</a:t>
            </a:r>
          </a:p>
        </p:txBody>
      </p:sp>
      <p:pic>
        <p:nvPicPr>
          <p:cNvPr id="2" name="Picture 1">
            <a:extLst>
              <a:ext uri="{FF2B5EF4-FFF2-40B4-BE49-F238E27FC236}">
                <a16:creationId xmlns:a16="http://schemas.microsoft.com/office/drawing/2014/main" id="{DFBEF006-ED3A-7EC4-49A2-ABDBCE45ACA8}"/>
              </a:ext>
            </a:extLst>
          </p:cNvPr>
          <p:cNvPicPr>
            <a:picLocks noChangeAspect="1"/>
          </p:cNvPicPr>
          <p:nvPr/>
        </p:nvPicPr>
        <p:blipFill>
          <a:blip r:embed="rId6"/>
          <a:stretch>
            <a:fillRect/>
          </a:stretch>
        </p:blipFill>
        <p:spPr>
          <a:xfrm>
            <a:off x="4958995" y="1449583"/>
            <a:ext cx="2274005" cy="2274005"/>
          </a:xfrm>
          <a:prstGeom prst="rect">
            <a:avLst/>
          </a:prstGeom>
        </p:spPr>
      </p:pic>
    </p:spTree>
    <p:extLst>
      <p:ext uri="{BB962C8B-B14F-4D97-AF65-F5344CB8AC3E}">
        <p14:creationId xmlns:p14="http://schemas.microsoft.com/office/powerpoint/2010/main" val="189190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0" t="90000" r="1000" b="3000"/>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4"/>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40EC57-70F4-4D76-8B9A-CB44F839F3B3}"/>
              </a:ext>
            </a:extLst>
          </p:cNvPr>
          <p:cNvSpPr>
            <a:spLocks noGrp="1"/>
          </p:cNvSpPr>
          <p:nvPr>
            <p:ph type="title"/>
          </p:nvPr>
        </p:nvSpPr>
        <p:spPr>
          <a:xfrm>
            <a:off x="556532" y="643470"/>
            <a:ext cx="11210925" cy="744836"/>
          </a:xfrm>
        </p:spPr>
        <p:txBody>
          <a:bodyPr vert="horz" lIns="91440" tIns="45720" rIns="91440" bIns="45720" rtlCol="0" anchor="ctr">
            <a:normAutofit fontScale="90000"/>
          </a:bodyPr>
          <a:lstStyle/>
          <a:p>
            <a:pPr algn="ctr"/>
            <a:r>
              <a:rPr lang="en-US" sz="3200" b="1" dirty="0">
                <a:solidFill>
                  <a:schemeClr val="bg1"/>
                </a:solidFill>
              </a:rPr>
              <a:t>Apportionment:  Brief Overview of Key Principles, Concepts and History</a:t>
            </a:r>
          </a:p>
        </p:txBody>
      </p:sp>
      <p:sp>
        <p:nvSpPr>
          <p:cNvPr id="5" name="TextBox 4">
            <a:extLst>
              <a:ext uri="{FF2B5EF4-FFF2-40B4-BE49-F238E27FC236}">
                <a16:creationId xmlns:a16="http://schemas.microsoft.com/office/drawing/2014/main" id="{19DF3862-B353-4DCE-BB68-9B3D61E44136}"/>
              </a:ext>
            </a:extLst>
          </p:cNvPr>
          <p:cNvSpPr txBox="1"/>
          <p:nvPr/>
        </p:nvSpPr>
        <p:spPr>
          <a:xfrm>
            <a:off x="556532" y="1660850"/>
            <a:ext cx="11032088" cy="4770537"/>
          </a:xfrm>
          <a:prstGeom prst="rect">
            <a:avLst/>
          </a:prstGeom>
          <a:noFill/>
        </p:spPr>
        <p:txBody>
          <a:bodyPr wrap="square" rtlCol="0">
            <a:spAutoFit/>
          </a:bodyPr>
          <a:lstStyle/>
          <a:p>
            <a:pPr marL="342891" indent="-342891" algn="just">
              <a:buFont typeface="Wingdings" panose="05000000000000000000" pitchFamily="2" charset="2"/>
              <a:buChar char="Ø"/>
            </a:pPr>
            <a:r>
              <a:rPr lang="en-US" sz="2200" dirty="0"/>
              <a:t>What are all the contributing causal factors of applicant’s permanent disability both industrial and non-industrial?</a:t>
            </a:r>
          </a:p>
          <a:p>
            <a:pPr marL="342891" indent="-342891" algn="just">
              <a:buFont typeface="Wingdings" panose="05000000000000000000" pitchFamily="2" charset="2"/>
              <a:buChar char="Ø"/>
            </a:pPr>
            <a:endParaRPr lang="en-US" sz="2200" dirty="0"/>
          </a:p>
          <a:p>
            <a:pPr marL="342891" indent="-342891" algn="just">
              <a:buFont typeface="Wingdings" panose="05000000000000000000" pitchFamily="2" charset="2"/>
              <a:buChar char="Ø"/>
            </a:pPr>
            <a:r>
              <a:rPr lang="en-US" sz="2200" dirty="0"/>
              <a:t>Only approximate percentages, not specific or precise percentages, of industrial and nonindustrial causal factors are required for a medical report to constitute substantial evidence.  (Labor Code §4663(c)) </a:t>
            </a:r>
          </a:p>
          <a:p>
            <a:pPr marL="342891" indent="-342891" algn="just">
              <a:buFont typeface="Wingdings" panose="05000000000000000000" pitchFamily="2" charset="2"/>
              <a:buChar char="Ø"/>
            </a:pPr>
            <a:endParaRPr lang="en-US" sz="2200" dirty="0"/>
          </a:p>
          <a:p>
            <a:pPr marL="342891" indent="-342891" algn="just">
              <a:buFont typeface="Wingdings" panose="05000000000000000000" pitchFamily="2" charset="2"/>
              <a:buChar char="Ø"/>
            </a:pPr>
            <a:r>
              <a:rPr lang="en-US" sz="2200" dirty="0"/>
              <a:t>Historical perspective is essential to understanding the evolution of the key principles and concepts related to apportionment as well as the evolution of case law.  </a:t>
            </a:r>
          </a:p>
          <a:p>
            <a:pPr marL="342891" indent="-342891" algn="just">
              <a:buFont typeface="Wingdings" panose="05000000000000000000" pitchFamily="2" charset="2"/>
              <a:buChar char="Ø"/>
            </a:pPr>
            <a:endParaRPr lang="en-US" sz="2200" dirty="0"/>
          </a:p>
          <a:p>
            <a:pPr marL="342891" indent="-342891" algn="just">
              <a:buFont typeface="Wingdings" panose="05000000000000000000" pitchFamily="2" charset="2"/>
              <a:buChar char="Ø"/>
            </a:pPr>
            <a:r>
              <a:rPr lang="en-US" sz="2200" dirty="0"/>
              <a:t>Apportionment is the only area of workers’ compensation law where the Court of Appeal has “annulled” as many WCAB decisions.  Why?  </a:t>
            </a:r>
          </a:p>
          <a:p>
            <a:pPr marL="342891" indent="-342891" algn="just">
              <a:buFont typeface="Wingdings" panose="05000000000000000000" pitchFamily="2" charset="2"/>
              <a:buChar char="Ø"/>
            </a:pPr>
            <a:endParaRPr lang="en-US" sz="2200" dirty="0"/>
          </a:p>
          <a:p>
            <a:endParaRPr lang="en-US" dirty="0"/>
          </a:p>
        </p:txBody>
      </p:sp>
      <p:sp>
        <p:nvSpPr>
          <p:cNvPr id="6" name="Footer Placeholder 5">
            <a:extLst>
              <a:ext uri="{FF2B5EF4-FFF2-40B4-BE49-F238E27FC236}">
                <a16:creationId xmlns:a16="http://schemas.microsoft.com/office/drawing/2014/main" id="{8E117D95-2399-4FE9-BBE9-B1F51899B734}"/>
              </a:ext>
            </a:extLst>
          </p:cNvPr>
          <p:cNvSpPr>
            <a:spLocks noGrp="1"/>
          </p:cNvSpPr>
          <p:nvPr>
            <p:ph type="ftr" sz="quarter" idx="11"/>
          </p:nvPr>
        </p:nvSpPr>
        <p:spPr/>
        <p:txBody>
          <a:bodyPr/>
          <a:lstStyle/>
          <a:p>
            <a:fld id="{29A67477-1F32-4271-ACBA-296792A94729}" type="slidenum">
              <a:rPr lang="en-US" smtClean="0"/>
              <a:t>4</a:t>
            </a:fld>
            <a:endParaRPr lang="en-US" dirty="0"/>
          </a:p>
        </p:txBody>
      </p:sp>
    </p:spTree>
    <p:extLst>
      <p:ext uri="{BB962C8B-B14F-4D97-AF65-F5344CB8AC3E}">
        <p14:creationId xmlns:p14="http://schemas.microsoft.com/office/powerpoint/2010/main" val="280375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0" t="90000" r="1000" b="3000"/>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4"/>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40EC57-70F4-4D76-8B9A-CB44F839F3B3}"/>
              </a:ext>
            </a:extLst>
          </p:cNvPr>
          <p:cNvSpPr>
            <a:spLocks noGrp="1"/>
          </p:cNvSpPr>
          <p:nvPr>
            <p:ph type="title"/>
          </p:nvPr>
        </p:nvSpPr>
        <p:spPr>
          <a:xfrm>
            <a:off x="556532" y="643470"/>
            <a:ext cx="11210925" cy="744836"/>
          </a:xfrm>
        </p:spPr>
        <p:txBody>
          <a:bodyPr vert="horz" lIns="91440" tIns="45720" rIns="91440" bIns="45720" rtlCol="0" anchor="ctr">
            <a:normAutofit fontScale="90000"/>
          </a:bodyPr>
          <a:lstStyle/>
          <a:p>
            <a:pPr algn="ctr"/>
            <a:r>
              <a:rPr lang="en-US" sz="3200" b="1" dirty="0">
                <a:solidFill>
                  <a:schemeClr val="bg1"/>
                </a:solidFill>
              </a:rPr>
              <a:t>The Critical Issues in Determining Whether a Medical Report Constitutes Substantial Medical Evidence on Apportionment:  What to Look for in 2022</a:t>
            </a:r>
          </a:p>
        </p:txBody>
      </p:sp>
      <p:sp>
        <p:nvSpPr>
          <p:cNvPr id="5" name="TextBox 4">
            <a:extLst>
              <a:ext uri="{FF2B5EF4-FFF2-40B4-BE49-F238E27FC236}">
                <a16:creationId xmlns:a16="http://schemas.microsoft.com/office/drawing/2014/main" id="{19DF3862-B353-4DCE-BB68-9B3D61E44136}"/>
              </a:ext>
            </a:extLst>
          </p:cNvPr>
          <p:cNvSpPr txBox="1"/>
          <p:nvPr/>
        </p:nvSpPr>
        <p:spPr>
          <a:xfrm>
            <a:off x="556532" y="1735496"/>
            <a:ext cx="11032088" cy="4370427"/>
          </a:xfrm>
          <a:prstGeom prst="rect">
            <a:avLst/>
          </a:prstGeom>
          <a:noFill/>
        </p:spPr>
        <p:txBody>
          <a:bodyPr wrap="square" rtlCol="0">
            <a:spAutoFit/>
          </a:bodyPr>
          <a:lstStyle/>
          <a:p>
            <a:pPr marL="342891" indent="-342891" algn="just">
              <a:buFont typeface="Wingdings" panose="05000000000000000000" pitchFamily="2" charset="2"/>
              <a:buChar char="Ø"/>
            </a:pPr>
            <a:r>
              <a:rPr lang="en-US" sz="2000" dirty="0"/>
              <a:t>The WCAB and many WCJ’s have been impermissibly raising the legal standards as to what constitutes substantial medical evidence for a defendant to prove/establish nonindustrial apportionment.  </a:t>
            </a:r>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r>
              <a:rPr lang="en-US" sz="2000" dirty="0"/>
              <a:t>In many cases, the WCAB and WCJ’s are applying an analysis that is inconsistent with the WCAB’s </a:t>
            </a:r>
            <a:r>
              <a:rPr lang="en-US" sz="2000" dirty="0" err="1"/>
              <a:t>en</a:t>
            </a:r>
            <a:r>
              <a:rPr lang="en-US" sz="2000" dirty="0"/>
              <a:t> banc decision in </a:t>
            </a:r>
            <a:r>
              <a:rPr lang="en-US" sz="2000" i="1" dirty="0"/>
              <a:t>Escobedo</a:t>
            </a:r>
            <a:r>
              <a:rPr lang="en-US" sz="2000" dirty="0"/>
              <a:t>.  (see p. 7 of Apportionment Case Outline, and last page of Special Supplement, excerpt from </a:t>
            </a:r>
            <a:r>
              <a:rPr lang="en-US" sz="2000" i="1" dirty="0"/>
              <a:t>Bernhard v. Core Mark International </a:t>
            </a:r>
            <a:r>
              <a:rPr lang="en-US" sz="2000" dirty="0"/>
              <a:t> 1/13/22 panel decision).  </a:t>
            </a:r>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r>
              <a:rPr lang="en-US" sz="2000" dirty="0"/>
              <a:t>This is happening even in cases where there is indisputable and uncontroverted diagnostic testing supporting a valid basis for valid legal apportionment under Labor Code §§ 4663 and 4664 and </a:t>
            </a:r>
            <a:r>
              <a:rPr lang="en-US" sz="2000" i="1" dirty="0"/>
              <a:t>Escobedo</a:t>
            </a:r>
            <a:r>
              <a:rPr lang="en-US" sz="2000" dirty="0"/>
              <a:t>.</a:t>
            </a:r>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r>
              <a:rPr lang="en-US" sz="2000" dirty="0"/>
              <a:t>Example:  </a:t>
            </a:r>
            <a:r>
              <a:rPr lang="en-US" sz="2000" i="1" dirty="0"/>
              <a:t>Brophy v. WCAB </a:t>
            </a:r>
            <a:r>
              <a:rPr lang="en-US" sz="2000" dirty="0"/>
              <a:t>(2021) 86 </a:t>
            </a:r>
            <a:r>
              <a:rPr lang="en-US" sz="2000" dirty="0" err="1"/>
              <a:t>Cal.Comp.Cases</a:t>
            </a:r>
            <a:r>
              <a:rPr lang="en-US" sz="2000" dirty="0"/>
              <a:t> 706 (writ denied).  Pp.  109-111 of both the Apportionment Case Law Outline and Special Supplement).  </a:t>
            </a:r>
          </a:p>
          <a:p>
            <a:endParaRPr lang="en-US" dirty="0"/>
          </a:p>
        </p:txBody>
      </p:sp>
      <p:sp>
        <p:nvSpPr>
          <p:cNvPr id="3" name="Footer Placeholder 2">
            <a:extLst>
              <a:ext uri="{FF2B5EF4-FFF2-40B4-BE49-F238E27FC236}">
                <a16:creationId xmlns:a16="http://schemas.microsoft.com/office/drawing/2014/main" id="{ACC12190-3BB3-4CCE-B555-95B6E0F84B6B}"/>
              </a:ext>
            </a:extLst>
          </p:cNvPr>
          <p:cNvSpPr>
            <a:spLocks noGrp="1"/>
          </p:cNvSpPr>
          <p:nvPr>
            <p:ph type="ftr" sz="quarter" idx="11"/>
          </p:nvPr>
        </p:nvSpPr>
        <p:spPr/>
        <p:txBody>
          <a:bodyPr/>
          <a:lstStyle/>
          <a:p>
            <a:fld id="{E2AC38A9-1EB1-4FF3-9FEF-58642FD2ADD8}" type="slidenum">
              <a:rPr lang="en-US" smtClean="0"/>
              <a:t>5</a:t>
            </a:fld>
            <a:endParaRPr lang="en-US" dirty="0"/>
          </a:p>
        </p:txBody>
      </p:sp>
    </p:spTree>
    <p:extLst>
      <p:ext uri="{BB962C8B-B14F-4D97-AF65-F5344CB8AC3E}">
        <p14:creationId xmlns:p14="http://schemas.microsoft.com/office/powerpoint/2010/main" val="143773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0" t="90000" r="1000" b="3000"/>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4"/>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40EC57-70F4-4D76-8B9A-CB44F839F3B3}"/>
              </a:ext>
            </a:extLst>
          </p:cNvPr>
          <p:cNvSpPr>
            <a:spLocks noGrp="1"/>
          </p:cNvSpPr>
          <p:nvPr>
            <p:ph type="title"/>
          </p:nvPr>
        </p:nvSpPr>
        <p:spPr>
          <a:xfrm>
            <a:off x="556532" y="643470"/>
            <a:ext cx="11210925" cy="744836"/>
          </a:xfrm>
        </p:spPr>
        <p:txBody>
          <a:bodyPr vert="horz" lIns="91440" tIns="45720" rIns="91440" bIns="45720" rtlCol="0" anchor="ctr">
            <a:normAutofit fontScale="90000"/>
          </a:bodyPr>
          <a:lstStyle/>
          <a:p>
            <a:pPr algn="ctr"/>
            <a:r>
              <a:rPr lang="en-US" sz="3200" b="1" dirty="0">
                <a:solidFill>
                  <a:schemeClr val="bg1"/>
                </a:solidFill>
              </a:rPr>
              <a:t>Causation of Injury and Causation of Permanent Disability:  </a:t>
            </a:r>
            <a:br>
              <a:rPr lang="en-US" sz="3200" b="1" dirty="0">
                <a:solidFill>
                  <a:schemeClr val="bg1"/>
                </a:solidFill>
              </a:rPr>
            </a:br>
            <a:r>
              <a:rPr lang="en-US" sz="3200" b="1" dirty="0">
                <a:solidFill>
                  <a:schemeClr val="bg1"/>
                </a:solidFill>
              </a:rPr>
              <a:t>A Continuing Issue in 2022</a:t>
            </a:r>
          </a:p>
        </p:txBody>
      </p:sp>
      <p:sp>
        <p:nvSpPr>
          <p:cNvPr id="5" name="TextBox 4">
            <a:extLst>
              <a:ext uri="{FF2B5EF4-FFF2-40B4-BE49-F238E27FC236}">
                <a16:creationId xmlns:a16="http://schemas.microsoft.com/office/drawing/2014/main" id="{19DF3862-B353-4DCE-BB68-9B3D61E44136}"/>
              </a:ext>
            </a:extLst>
          </p:cNvPr>
          <p:cNvSpPr txBox="1"/>
          <p:nvPr/>
        </p:nvSpPr>
        <p:spPr>
          <a:xfrm>
            <a:off x="556532" y="1649860"/>
            <a:ext cx="11032088" cy="4401205"/>
          </a:xfrm>
          <a:prstGeom prst="rect">
            <a:avLst/>
          </a:prstGeom>
          <a:noFill/>
        </p:spPr>
        <p:txBody>
          <a:bodyPr wrap="square" rtlCol="0">
            <a:spAutoFit/>
          </a:bodyPr>
          <a:lstStyle/>
          <a:p>
            <a:pPr marL="342891" indent="-342891" algn="just">
              <a:buFont typeface="Wingdings" panose="05000000000000000000" pitchFamily="2" charset="2"/>
              <a:buChar char="Ø"/>
            </a:pPr>
            <a:r>
              <a:rPr lang="en-US" sz="2000" dirty="0"/>
              <a:t>The WCAB’s continued resistance to the Court of Appeals Decision in </a:t>
            </a:r>
            <a:r>
              <a:rPr lang="en-US" sz="2000" i="1" dirty="0"/>
              <a:t>City of Petaluma et al., v. WCAB (Lindh) </a:t>
            </a:r>
            <a:r>
              <a:rPr lang="en-US" sz="2000" dirty="0"/>
              <a:t>(2018)  29 Cal.App.5</a:t>
            </a:r>
            <a:r>
              <a:rPr lang="en-US" sz="2000" baseline="30000" dirty="0"/>
              <a:t>th</a:t>
            </a:r>
            <a:r>
              <a:rPr lang="en-US" sz="2000" dirty="0"/>
              <a:t> 1175, 83 CCC 1869, which is the definitive controlling case on the issue of causation of injury and causation of permanent disability.  (p. 31 of Apportionment Case Outline).</a:t>
            </a:r>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r>
              <a:rPr lang="en-US" sz="2000" dirty="0"/>
              <a:t>The WCAB continues to struggle with this issue and has issued inconsistent decisions, especially in cases where there is pre-existing diabetes that is contributing causal factor of permanent disability to involved body parts and conditions.  If an applicant’s pre-existing diabetes is a contributing causal factor of permanent disability, apportionment is required under </a:t>
            </a:r>
            <a:r>
              <a:rPr lang="en-US" sz="2000" i="1" dirty="0"/>
              <a:t>Lindh</a:t>
            </a:r>
            <a:r>
              <a:rPr lang="en-US" sz="2000" dirty="0"/>
              <a:t> if supported by substantial medical evidence.  The same would apply if an applicant’s underlying diabetes was aggravated, accelerated, or lit up by an industrial injury.  </a:t>
            </a:r>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r>
              <a:rPr lang="en-US" sz="2000" dirty="0"/>
              <a:t>Example:  </a:t>
            </a:r>
            <a:r>
              <a:rPr lang="en-US" sz="2000" i="1" dirty="0"/>
              <a:t>Wiest v. California Department of Corrections, Centinela State Prison</a:t>
            </a:r>
            <a:r>
              <a:rPr lang="en-US" sz="2000" dirty="0"/>
              <a:t>  (2021) 80 </a:t>
            </a:r>
            <a:r>
              <a:rPr lang="en-US" sz="2000" dirty="0" err="1"/>
              <a:t>Cal.Comp.Cases</a:t>
            </a:r>
            <a:r>
              <a:rPr lang="en-US" sz="2000" dirty="0"/>
              <a:t> 856 (WCAB panel decision)  (Pp. 111-115 of Apportionment Case Law Outline and Special Supplement).</a:t>
            </a:r>
          </a:p>
        </p:txBody>
      </p:sp>
      <p:sp>
        <p:nvSpPr>
          <p:cNvPr id="3" name="Footer Placeholder 2">
            <a:extLst>
              <a:ext uri="{FF2B5EF4-FFF2-40B4-BE49-F238E27FC236}">
                <a16:creationId xmlns:a16="http://schemas.microsoft.com/office/drawing/2014/main" id="{4D0D3BE3-E19A-49DC-B884-7A45258C269B}"/>
              </a:ext>
            </a:extLst>
          </p:cNvPr>
          <p:cNvSpPr>
            <a:spLocks noGrp="1"/>
          </p:cNvSpPr>
          <p:nvPr>
            <p:ph type="ftr" sz="quarter" idx="11"/>
          </p:nvPr>
        </p:nvSpPr>
        <p:spPr/>
        <p:txBody>
          <a:bodyPr/>
          <a:lstStyle/>
          <a:p>
            <a:fld id="{425F75E4-11C7-4FDB-85F7-B3C14DC717AC}" type="slidenum">
              <a:rPr lang="en-US" smtClean="0"/>
              <a:t>6</a:t>
            </a:fld>
            <a:endParaRPr lang="en-US" dirty="0"/>
          </a:p>
        </p:txBody>
      </p:sp>
    </p:spTree>
    <p:extLst>
      <p:ext uri="{BB962C8B-B14F-4D97-AF65-F5344CB8AC3E}">
        <p14:creationId xmlns:p14="http://schemas.microsoft.com/office/powerpoint/2010/main" val="4225173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0" t="90000" r="1000" b="3000"/>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4"/>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40EC57-70F4-4D76-8B9A-CB44F839F3B3}"/>
              </a:ext>
            </a:extLst>
          </p:cNvPr>
          <p:cNvSpPr>
            <a:spLocks noGrp="1"/>
          </p:cNvSpPr>
          <p:nvPr>
            <p:ph type="title"/>
          </p:nvPr>
        </p:nvSpPr>
        <p:spPr>
          <a:xfrm>
            <a:off x="556532" y="643470"/>
            <a:ext cx="11210925" cy="744836"/>
          </a:xfrm>
        </p:spPr>
        <p:txBody>
          <a:bodyPr vert="horz" lIns="91440" tIns="45720" rIns="91440" bIns="45720" rtlCol="0" anchor="ctr">
            <a:normAutofit fontScale="90000"/>
          </a:bodyPr>
          <a:lstStyle/>
          <a:p>
            <a:pPr algn="ctr"/>
            <a:r>
              <a:rPr lang="en-US" sz="3200" b="1" dirty="0">
                <a:solidFill>
                  <a:schemeClr val="bg1"/>
                </a:solidFill>
              </a:rPr>
              <a:t>The WCAB’s Questionable Unanimity Requirement in </a:t>
            </a:r>
            <a:br>
              <a:rPr lang="en-US" sz="3200" b="1" dirty="0">
                <a:solidFill>
                  <a:schemeClr val="bg1"/>
                </a:solidFill>
              </a:rPr>
            </a:br>
            <a:r>
              <a:rPr lang="en-US" sz="3200" b="1" i="1" dirty="0">
                <a:solidFill>
                  <a:schemeClr val="bg1"/>
                </a:solidFill>
              </a:rPr>
              <a:t>Benson</a:t>
            </a:r>
            <a:r>
              <a:rPr lang="en-US" sz="3200" b="1" dirty="0">
                <a:solidFill>
                  <a:schemeClr val="bg1"/>
                </a:solidFill>
              </a:rPr>
              <a:t> Apportionment Cases</a:t>
            </a:r>
          </a:p>
        </p:txBody>
      </p:sp>
      <p:sp>
        <p:nvSpPr>
          <p:cNvPr id="5" name="TextBox 4">
            <a:extLst>
              <a:ext uri="{FF2B5EF4-FFF2-40B4-BE49-F238E27FC236}">
                <a16:creationId xmlns:a16="http://schemas.microsoft.com/office/drawing/2014/main" id="{19DF3862-B353-4DCE-BB68-9B3D61E44136}"/>
              </a:ext>
            </a:extLst>
          </p:cNvPr>
          <p:cNvSpPr txBox="1"/>
          <p:nvPr/>
        </p:nvSpPr>
        <p:spPr>
          <a:xfrm>
            <a:off x="579956" y="1595538"/>
            <a:ext cx="11032088" cy="5324535"/>
          </a:xfrm>
          <a:prstGeom prst="rect">
            <a:avLst/>
          </a:prstGeom>
          <a:noFill/>
        </p:spPr>
        <p:txBody>
          <a:bodyPr wrap="square" rtlCol="0">
            <a:spAutoFit/>
          </a:bodyPr>
          <a:lstStyle/>
          <a:p>
            <a:pPr marL="342891" indent="-342891" algn="just">
              <a:buFont typeface="Wingdings" panose="05000000000000000000" pitchFamily="2" charset="2"/>
              <a:buChar char="Ø"/>
            </a:pPr>
            <a:r>
              <a:rPr lang="en-US" sz="2000" dirty="0"/>
              <a:t>Ever since </a:t>
            </a:r>
            <a:r>
              <a:rPr lang="en-US" sz="2000" i="1" dirty="0" err="1"/>
              <a:t>Alea</a:t>
            </a:r>
            <a:r>
              <a:rPr lang="en-US" sz="2000" i="1" dirty="0"/>
              <a:t> North American Ins. Co., v. WCAB (Herrera)</a:t>
            </a:r>
            <a:r>
              <a:rPr lang="en-US" sz="2000" dirty="0"/>
              <a:t>  (2018) 84 </a:t>
            </a:r>
            <a:r>
              <a:rPr lang="en-US" sz="2000" dirty="0" err="1"/>
              <a:t>Cal.Comp.Cases</a:t>
            </a:r>
            <a:r>
              <a:rPr lang="en-US" sz="2000" dirty="0"/>
              <a:t> 17 (writ denied) (p. 50 case outline) was decided, the WCAB and WCJ’s in </a:t>
            </a:r>
            <a:r>
              <a:rPr lang="en-US" sz="2000" i="1" dirty="0"/>
              <a:t>Benson</a:t>
            </a:r>
            <a:r>
              <a:rPr lang="en-US" sz="2000" dirty="0"/>
              <a:t> apportionment cases are requiring that all reporting doctors in a case must unanimously agree that there is a basis to apportion an applicant’s permanent disability among and between separate and successive injuries. (See pages 47-70 in the Apportionment Case Outline for cases dealing with </a:t>
            </a:r>
            <a:r>
              <a:rPr lang="en-US" sz="2000" i="1" dirty="0"/>
              <a:t>Benson</a:t>
            </a:r>
            <a:r>
              <a:rPr lang="en-US" sz="2000" dirty="0"/>
              <a:t>.)</a:t>
            </a:r>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r>
              <a:rPr lang="en-US" sz="2000" dirty="0"/>
              <a:t>For example, if there are four AME’s in different specialties reporting in a case, and three of the four agree there is a valid basis to apportion the applicant’s PD among multiple and successive dates of injury but there is one holdout AME who cannot apply </a:t>
            </a:r>
            <a:r>
              <a:rPr lang="en-US" sz="2000" i="1" dirty="0"/>
              <a:t>Benson</a:t>
            </a:r>
            <a:r>
              <a:rPr lang="en-US" sz="2000" dirty="0"/>
              <a:t> apportionment, this would serve to negate and nullify the opinions of the other three AME’s. The result is that the defendant would be unable to prove valid </a:t>
            </a:r>
            <a:r>
              <a:rPr lang="en-US" sz="2000" i="1" dirty="0"/>
              <a:t>Benson </a:t>
            </a:r>
            <a:r>
              <a:rPr lang="en-US" sz="2000" dirty="0"/>
              <a:t>apportionment and applicant would get an </a:t>
            </a:r>
            <a:r>
              <a:rPr lang="en-US" sz="2000" dirty="0" err="1"/>
              <a:t>unapportioned</a:t>
            </a:r>
            <a:r>
              <a:rPr lang="en-US" sz="2000" dirty="0"/>
              <a:t> award of permanent disability.</a:t>
            </a:r>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r>
              <a:rPr lang="en-US" sz="2000" dirty="0"/>
              <a:t>Several recent </a:t>
            </a:r>
            <a:r>
              <a:rPr lang="en-US" sz="2000" i="1" dirty="0"/>
              <a:t>Benson </a:t>
            </a:r>
            <a:r>
              <a:rPr lang="en-US" sz="2000" dirty="0"/>
              <a:t>Decisions:  (p. 50 of Apportionment Case Outline and Special Supplement.)</a:t>
            </a:r>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endParaRPr lang="en-US" sz="2000" dirty="0"/>
          </a:p>
        </p:txBody>
      </p:sp>
      <p:sp>
        <p:nvSpPr>
          <p:cNvPr id="3" name="Footer Placeholder 2">
            <a:extLst>
              <a:ext uri="{FF2B5EF4-FFF2-40B4-BE49-F238E27FC236}">
                <a16:creationId xmlns:a16="http://schemas.microsoft.com/office/drawing/2014/main" id="{114BBC9F-2C69-4FDC-A97A-268469839C74}"/>
              </a:ext>
            </a:extLst>
          </p:cNvPr>
          <p:cNvSpPr>
            <a:spLocks noGrp="1"/>
          </p:cNvSpPr>
          <p:nvPr>
            <p:ph type="ftr" sz="quarter" idx="11"/>
          </p:nvPr>
        </p:nvSpPr>
        <p:spPr/>
        <p:txBody>
          <a:bodyPr/>
          <a:lstStyle/>
          <a:p>
            <a:fld id="{911C11A0-2309-4F40-8ADC-98265088DE32}" type="slidenum">
              <a:rPr lang="en-US" smtClean="0"/>
              <a:t>7</a:t>
            </a:fld>
            <a:endParaRPr lang="en-US" dirty="0"/>
          </a:p>
        </p:txBody>
      </p:sp>
    </p:spTree>
    <p:extLst>
      <p:ext uri="{BB962C8B-B14F-4D97-AF65-F5344CB8AC3E}">
        <p14:creationId xmlns:p14="http://schemas.microsoft.com/office/powerpoint/2010/main" val="96505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0" t="90000" r="1000" b="3000"/>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4"/>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40EC57-70F4-4D76-8B9A-CB44F839F3B3}"/>
              </a:ext>
            </a:extLst>
          </p:cNvPr>
          <p:cNvSpPr>
            <a:spLocks noGrp="1"/>
          </p:cNvSpPr>
          <p:nvPr>
            <p:ph type="title"/>
          </p:nvPr>
        </p:nvSpPr>
        <p:spPr>
          <a:xfrm>
            <a:off x="556532" y="643470"/>
            <a:ext cx="11210925" cy="744836"/>
          </a:xfrm>
        </p:spPr>
        <p:txBody>
          <a:bodyPr vert="horz" lIns="91440" tIns="45720" rIns="91440" bIns="45720" rtlCol="0" anchor="ctr">
            <a:normAutofit fontScale="90000"/>
          </a:bodyPr>
          <a:lstStyle/>
          <a:p>
            <a:pPr algn="ctr"/>
            <a:r>
              <a:rPr lang="en-US" sz="3200" b="1" dirty="0">
                <a:solidFill>
                  <a:schemeClr val="bg1"/>
                </a:solidFill>
              </a:rPr>
              <a:t>Labor Code § 4664(b):  Credit for a Prior Award or Awards – Recent Cases</a:t>
            </a:r>
          </a:p>
        </p:txBody>
      </p:sp>
      <p:sp>
        <p:nvSpPr>
          <p:cNvPr id="5" name="TextBox 4">
            <a:extLst>
              <a:ext uri="{FF2B5EF4-FFF2-40B4-BE49-F238E27FC236}">
                <a16:creationId xmlns:a16="http://schemas.microsoft.com/office/drawing/2014/main" id="{19DF3862-B353-4DCE-BB68-9B3D61E44136}"/>
              </a:ext>
            </a:extLst>
          </p:cNvPr>
          <p:cNvSpPr txBox="1"/>
          <p:nvPr/>
        </p:nvSpPr>
        <p:spPr>
          <a:xfrm>
            <a:off x="556532" y="1603639"/>
            <a:ext cx="11032088" cy="4708981"/>
          </a:xfrm>
          <a:prstGeom prst="rect">
            <a:avLst/>
          </a:prstGeom>
          <a:noFill/>
        </p:spPr>
        <p:txBody>
          <a:bodyPr wrap="square" rtlCol="0">
            <a:spAutoFit/>
          </a:bodyPr>
          <a:lstStyle/>
          <a:p>
            <a:pPr marL="342891" indent="-342891" algn="just">
              <a:buFont typeface="Wingdings" panose="05000000000000000000" pitchFamily="2" charset="2"/>
              <a:buChar char="Ø"/>
            </a:pPr>
            <a:r>
              <a:rPr lang="en-US" sz="2000" dirty="0"/>
              <a:t>Brief overview of Labor Code § 4664(b) “If the applicant has received a prior award of permanent disability, it shall be conclusively presumed that the prior permanent disability exists at the time of any subsequent industrial injury. This presumption is a presumption affecting the burden of proof.” In the Apportionment Case Outline, §4664 is covered from pages 125 to 139.</a:t>
            </a:r>
          </a:p>
          <a:p>
            <a:pPr marL="342891" indent="-342891" algn="just">
              <a:buFont typeface="Wingdings" panose="05000000000000000000" pitchFamily="2" charset="2"/>
              <a:buChar char="Ø"/>
            </a:pPr>
            <a:endParaRPr lang="en-US" sz="2000" dirty="0"/>
          </a:p>
          <a:p>
            <a:pPr marL="342891" indent="-342891" algn="just">
              <a:buFont typeface="Wingdings" panose="05000000000000000000" pitchFamily="2" charset="2"/>
              <a:buChar char="Ø"/>
            </a:pPr>
            <a:r>
              <a:rPr lang="en-US" sz="2000" dirty="0"/>
              <a:t>Leading case is a decision from the Court of Appeal, </a:t>
            </a:r>
            <a:r>
              <a:rPr lang="en-US" sz="2000" i="1" dirty="0" err="1"/>
              <a:t>Kopping</a:t>
            </a:r>
            <a:r>
              <a:rPr lang="en-US" sz="2000" i="1" dirty="0"/>
              <a:t> v. WCAB </a:t>
            </a:r>
            <a:r>
              <a:rPr lang="en-US" sz="2000" dirty="0"/>
              <a:t>(2006) 142 Cal.App.4th 1099, 71 </a:t>
            </a:r>
            <a:r>
              <a:rPr lang="en-US" sz="2000" dirty="0" err="1"/>
              <a:t>Cal.Comp.Cases</a:t>
            </a:r>
            <a:r>
              <a:rPr lang="en-US" sz="2000" dirty="0"/>
              <a:t> 1229. Under </a:t>
            </a:r>
            <a:r>
              <a:rPr lang="en-US" sz="2000" i="1" dirty="0" err="1"/>
              <a:t>Kopping</a:t>
            </a:r>
            <a:r>
              <a:rPr lang="en-US" sz="2000" i="1" dirty="0"/>
              <a:t>,</a:t>
            </a:r>
            <a:r>
              <a:rPr lang="en-US" sz="2000" dirty="0"/>
              <a:t> a defendant has to prove two things in order to obtain a credit against a prior award or awards.</a:t>
            </a:r>
          </a:p>
          <a:p>
            <a:pPr algn="just"/>
            <a:r>
              <a:rPr lang="en-US" sz="2000" dirty="0"/>
              <a:t>	1. The existence of a prior award or awards.</a:t>
            </a:r>
          </a:p>
          <a:p>
            <a:pPr algn="just"/>
            <a:r>
              <a:rPr lang="en-US" sz="2000" dirty="0"/>
              <a:t>	2. The disability related to the prior award overlaps with the 	disability related to the current 	injury </a:t>
            </a:r>
            <a:r>
              <a:rPr lang="en-US" sz="2000" dirty="0" err="1"/>
              <a:t>ie</a:t>
            </a:r>
            <a:r>
              <a:rPr lang="en-US" sz="2000" dirty="0"/>
              <a:t>., the involved body part, condition, or system.</a:t>
            </a:r>
          </a:p>
          <a:p>
            <a:pPr algn="just"/>
            <a:endParaRPr lang="en-US" sz="2000" dirty="0"/>
          </a:p>
          <a:p>
            <a:pPr marL="342891" indent="-342891" algn="just">
              <a:buFont typeface="Wingdings" panose="05000000000000000000" pitchFamily="2" charset="2"/>
              <a:buChar char="Ø"/>
            </a:pPr>
            <a:r>
              <a:rPr lang="en-US" sz="2000" dirty="0"/>
              <a:t>Recent Cases in 2021 dealing with Labor Code § 4664(b) (Special Supplement, pp. 125-127): </a:t>
            </a:r>
            <a:r>
              <a:rPr lang="en-US" sz="2000" i="1" dirty="0"/>
              <a:t>Lee v. Xchanging, Granite State Insurance Co.</a:t>
            </a:r>
            <a:r>
              <a:rPr lang="en-US" sz="2000" dirty="0"/>
              <a:t> (2021) </a:t>
            </a:r>
            <a:r>
              <a:rPr lang="en-US" sz="2000" dirty="0" err="1"/>
              <a:t>Cal.Wrk.Comp</a:t>
            </a:r>
            <a:r>
              <a:rPr lang="en-US" sz="2000" dirty="0"/>
              <a:t>. P.D. LEXIS 200 (WCAB panel dec.);  </a:t>
            </a:r>
            <a:r>
              <a:rPr lang="en-US" sz="2000" i="1" dirty="0"/>
              <a:t>Ortiz v. South Coast Packing, Inc.</a:t>
            </a:r>
            <a:r>
              <a:rPr lang="en-US" sz="2000" dirty="0"/>
              <a:t>, p. 126; </a:t>
            </a:r>
            <a:r>
              <a:rPr lang="en-US" sz="2000" i="1" dirty="0"/>
              <a:t>Cowles v. Bimbo Bakeries</a:t>
            </a:r>
            <a:r>
              <a:rPr lang="en-US" sz="2000" dirty="0"/>
              <a:t>, p. 126). </a:t>
            </a:r>
          </a:p>
        </p:txBody>
      </p:sp>
      <p:sp>
        <p:nvSpPr>
          <p:cNvPr id="3" name="Footer Placeholder 2">
            <a:extLst>
              <a:ext uri="{FF2B5EF4-FFF2-40B4-BE49-F238E27FC236}">
                <a16:creationId xmlns:a16="http://schemas.microsoft.com/office/drawing/2014/main" id="{4BEFBEAD-0ADF-4695-8FCD-389BF1C8CD09}"/>
              </a:ext>
            </a:extLst>
          </p:cNvPr>
          <p:cNvSpPr>
            <a:spLocks noGrp="1"/>
          </p:cNvSpPr>
          <p:nvPr>
            <p:ph type="ftr" sz="quarter" idx="11"/>
          </p:nvPr>
        </p:nvSpPr>
        <p:spPr/>
        <p:txBody>
          <a:bodyPr/>
          <a:lstStyle/>
          <a:p>
            <a:fld id="{26C42C86-1EE1-4D09-9164-EDC25844047C}" type="slidenum">
              <a:rPr lang="en-US" smtClean="0"/>
              <a:t>8</a:t>
            </a:fld>
            <a:endParaRPr lang="en-US" dirty="0"/>
          </a:p>
        </p:txBody>
      </p:sp>
    </p:spTree>
    <p:extLst>
      <p:ext uri="{BB962C8B-B14F-4D97-AF65-F5344CB8AC3E}">
        <p14:creationId xmlns:p14="http://schemas.microsoft.com/office/powerpoint/2010/main" val="3863762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0" t="90000" r="1000" b="3000"/>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4"/>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40EC57-70F4-4D76-8B9A-CB44F839F3B3}"/>
              </a:ext>
            </a:extLst>
          </p:cNvPr>
          <p:cNvSpPr>
            <a:spLocks noGrp="1"/>
          </p:cNvSpPr>
          <p:nvPr>
            <p:ph type="title"/>
          </p:nvPr>
        </p:nvSpPr>
        <p:spPr>
          <a:xfrm>
            <a:off x="0" y="643470"/>
            <a:ext cx="12192000" cy="744836"/>
          </a:xfrm>
        </p:spPr>
        <p:txBody>
          <a:bodyPr vert="horz" lIns="91440" tIns="45720" rIns="91440" bIns="45720" rtlCol="0" anchor="ctr">
            <a:normAutofit fontScale="90000"/>
          </a:bodyPr>
          <a:lstStyle/>
          <a:p>
            <a:pPr algn="ctr"/>
            <a:r>
              <a:rPr lang="en-US" sz="3200" b="1" dirty="0">
                <a:solidFill>
                  <a:schemeClr val="bg1"/>
                </a:solidFill>
              </a:rPr>
              <a:t>The Interaction of Medical Evidence of Apportionment with Vocational Evidence:  Dealing with “Vocational Apportionment” and Rebutting a Scheduled Rating</a:t>
            </a:r>
          </a:p>
        </p:txBody>
      </p:sp>
      <p:sp>
        <p:nvSpPr>
          <p:cNvPr id="5" name="TextBox 4">
            <a:extLst>
              <a:ext uri="{FF2B5EF4-FFF2-40B4-BE49-F238E27FC236}">
                <a16:creationId xmlns:a16="http://schemas.microsoft.com/office/drawing/2014/main" id="{19DF3862-B353-4DCE-BB68-9B3D61E44136}"/>
              </a:ext>
            </a:extLst>
          </p:cNvPr>
          <p:cNvSpPr txBox="1"/>
          <p:nvPr/>
        </p:nvSpPr>
        <p:spPr>
          <a:xfrm>
            <a:off x="337360" y="1396589"/>
            <a:ext cx="11517280" cy="5924699"/>
          </a:xfrm>
          <a:prstGeom prst="rect">
            <a:avLst/>
          </a:prstGeom>
          <a:noFill/>
        </p:spPr>
        <p:txBody>
          <a:bodyPr wrap="square" rtlCol="0">
            <a:spAutoFit/>
          </a:bodyPr>
          <a:lstStyle/>
          <a:p>
            <a:pPr marL="342891" algn="just">
              <a:buFont typeface="Wingdings" panose="05000000000000000000" pitchFamily="2" charset="2"/>
              <a:buChar char="Ø"/>
            </a:pPr>
            <a:r>
              <a:rPr lang="en-US" sz="1900" dirty="0"/>
              <a:t>Apportionment Case Law Outline, pp. 84-97.</a:t>
            </a:r>
          </a:p>
          <a:p>
            <a:pPr marL="342891" algn="just"/>
            <a:endParaRPr lang="en-US" sz="1900" dirty="0"/>
          </a:p>
          <a:p>
            <a:pPr marL="342891" algn="just">
              <a:buFont typeface="Wingdings" panose="05000000000000000000" pitchFamily="2" charset="2"/>
              <a:buChar char="Ø"/>
            </a:pPr>
            <a:r>
              <a:rPr lang="en-US" sz="1900" dirty="0"/>
              <a:t>Brief overview of the concept of vocational apportionment. </a:t>
            </a:r>
          </a:p>
          <a:p>
            <a:pPr marL="342891" algn="just">
              <a:buFont typeface="Wingdings" panose="05000000000000000000" pitchFamily="2" charset="2"/>
              <a:buChar char="Ø"/>
            </a:pPr>
            <a:endParaRPr lang="en-US" sz="1900" dirty="0"/>
          </a:p>
          <a:p>
            <a:pPr marL="342891" algn="just">
              <a:buFont typeface="Wingdings" panose="05000000000000000000" pitchFamily="2" charset="2"/>
              <a:buChar char="Ø"/>
            </a:pPr>
            <a:r>
              <a:rPr lang="en-US" sz="1900" dirty="0"/>
              <a:t>Cases in this area fall into two basic categories: </a:t>
            </a:r>
          </a:p>
          <a:p>
            <a:pPr marL="1257291" lvl="1" indent="-457200" algn="just">
              <a:buFont typeface="+mj-lt"/>
              <a:buAutoNum type="arabicPeriod"/>
            </a:pPr>
            <a:r>
              <a:rPr lang="en-US" sz="1900" dirty="0"/>
              <a:t>Cases where there is both substantial medical evidence of apportionment and vocational evidence.  </a:t>
            </a:r>
          </a:p>
          <a:p>
            <a:pPr marL="1257291" lvl="1" indent="-457200" algn="just">
              <a:buFont typeface="+mj-lt"/>
              <a:buAutoNum type="arabicPeriod"/>
            </a:pPr>
            <a:r>
              <a:rPr lang="en-US" sz="1900" dirty="0"/>
              <a:t>Cases where there is no substantial medical evidence of apportionment, but there is also vocational (evidence) on behalf of the applicant and defendant. </a:t>
            </a:r>
          </a:p>
          <a:p>
            <a:pPr marL="1371600" lvl="2" algn="just"/>
            <a:endParaRPr lang="en-US" sz="1900" dirty="0"/>
          </a:p>
          <a:p>
            <a:pPr marL="342900" algn="just">
              <a:buFont typeface="Wingdings" panose="05000000000000000000" pitchFamily="2" charset="2"/>
              <a:buChar char="Ø"/>
            </a:pPr>
            <a:r>
              <a:rPr lang="en-US" sz="1900" dirty="0"/>
              <a:t>The significance of the </a:t>
            </a:r>
            <a:r>
              <a:rPr lang="en-US" sz="1900" i="1" dirty="0"/>
              <a:t>Acme </a:t>
            </a:r>
            <a:r>
              <a:rPr lang="en-US" sz="1900" dirty="0"/>
              <a:t>case in the equation: </a:t>
            </a:r>
            <a:r>
              <a:rPr lang="en-US" sz="1900" i="1" dirty="0"/>
              <a:t>Acme Steel v. WCAB (Borman) </a:t>
            </a:r>
            <a:r>
              <a:rPr lang="en-US" sz="1900" dirty="0"/>
              <a:t>(2013) 218 Cal.App.4</a:t>
            </a:r>
            <a:r>
              <a:rPr lang="en-US" sz="1900" baseline="30000" dirty="0"/>
              <a:t>th</a:t>
            </a:r>
            <a:r>
              <a:rPr lang="en-US" sz="1900" dirty="0"/>
              <a:t> 1137, 78 </a:t>
            </a:r>
            <a:r>
              <a:rPr lang="en-US" sz="1900" dirty="0" err="1"/>
              <a:t>Cal.Comp.Cases</a:t>
            </a:r>
            <a:r>
              <a:rPr lang="en-US" sz="1900" dirty="0"/>
              <a:t> 751. </a:t>
            </a:r>
          </a:p>
          <a:p>
            <a:pPr marL="342900" algn="just"/>
            <a:endParaRPr lang="en-US" sz="1900" dirty="0"/>
          </a:p>
          <a:p>
            <a:pPr marL="342900" algn="just">
              <a:buFont typeface="Wingdings" panose="05000000000000000000" pitchFamily="2" charset="2"/>
              <a:buChar char="Ø"/>
            </a:pPr>
            <a:r>
              <a:rPr lang="en-US" sz="1900" dirty="0"/>
              <a:t>2021 cases:</a:t>
            </a:r>
          </a:p>
          <a:p>
            <a:pPr marL="1257300" lvl="1" indent="-457200" algn="just">
              <a:buFont typeface="+mj-lt"/>
              <a:buAutoNum type="arabicPeriod"/>
            </a:pPr>
            <a:r>
              <a:rPr lang="en-US" sz="1900" i="1" dirty="0"/>
              <a:t>Walsh v. Skyline Steel Erectors</a:t>
            </a:r>
            <a:r>
              <a:rPr lang="en-US" sz="1900" dirty="0"/>
              <a:t>, 2021 </a:t>
            </a:r>
            <a:r>
              <a:rPr lang="en-US" sz="1900" dirty="0" err="1"/>
              <a:t>Cal.Wrk.Comp</a:t>
            </a:r>
            <a:r>
              <a:rPr lang="en-US" sz="1900" dirty="0"/>
              <a:t>. P.D. LEXIS 84, (pp. 84-87 Case Law Outline and the Special Case Supplement).</a:t>
            </a:r>
          </a:p>
          <a:p>
            <a:pPr marL="1257300" lvl="1" indent="-457200" algn="just">
              <a:buFont typeface="+mj-lt"/>
              <a:buAutoNum type="arabicPeriod"/>
            </a:pPr>
            <a:r>
              <a:rPr lang="en-US" sz="1900" i="1" dirty="0"/>
              <a:t>Orr v. Unified School District, PSI</a:t>
            </a:r>
            <a:r>
              <a:rPr lang="en-US" sz="1900" dirty="0"/>
              <a:t>, 2021 </a:t>
            </a:r>
            <a:r>
              <a:rPr lang="en-US" sz="1900" dirty="0" err="1"/>
              <a:t>Cal.Wrk.Comp</a:t>
            </a:r>
            <a:r>
              <a:rPr lang="en-US" sz="1900" dirty="0"/>
              <a:t>. P.D. LEXIS 117, (pp. 88-90 Case Law Outline and the Special Case Supplement).</a:t>
            </a:r>
          </a:p>
          <a:p>
            <a:pPr algn="just"/>
            <a:endParaRPr lang="en-US" dirty="0"/>
          </a:p>
          <a:p>
            <a:pPr algn="just"/>
            <a:endParaRPr lang="en-US" dirty="0"/>
          </a:p>
          <a:p>
            <a:pPr algn="just"/>
            <a:endParaRPr lang="en-US" sz="2000" dirty="0"/>
          </a:p>
        </p:txBody>
      </p:sp>
      <p:sp>
        <p:nvSpPr>
          <p:cNvPr id="3" name="Footer Placeholder 2">
            <a:extLst>
              <a:ext uri="{FF2B5EF4-FFF2-40B4-BE49-F238E27FC236}">
                <a16:creationId xmlns:a16="http://schemas.microsoft.com/office/drawing/2014/main" id="{D817DC83-726D-44A3-B103-EA67C1DD9B48}"/>
              </a:ext>
            </a:extLst>
          </p:cNvPr>
          <p:cNvSpPr>
            <a:spLocks noGrp="1"/>
          </p:cNvSpPr>
          <p:nvPr>
            <p:ph type="ftr" sz="quarter" idx="11"/>
          </p:nvPr>
        </p:nvSpPr>
        <p:spPr/>
        <p:txBody>
          <a:bodyPr/>
          <a:lstStyle/>
          <a:p>
            <a:fld id="{3EB03BF6-7558-4AF4-9DF6-CD331C528FD3}" type="slidenum">
              <a:rPr lang="en-US" smtClean="0"/>
              <a:t>9</a:t>
            </a:fld>
            <a:endParaRPr lang="en-US" dirty="0"/>
          </a:p>
        </p:txBody>
      </p:sp>
    </p:spTree>
    <p:extLst>
      <p:ext uri="{BB962C8B-B14F-4D97-AF65-F5344CB8AC3E}">
        <p14:creationId xmlns:p14="http://schemas.microsoft.com/office/powerpoint/2010/main" val="3316372384"/>
      </p:ext>
    </p:extLst>
  </p:cSld>
  <p:clrMapOvr>
    <a:masterClrMapping/>
  </p:clrMapOvr>
</p:sld>
</file>

<file path=ppt/theme/theme1.xml><?xml version="1.0" encoding="utf-8"?>
<a:theme xmlns:a="http://schemas.openxmlformats.org/drawingml/2006/main" name="Office Theme">
  <a:themeElements>
    <a:clrScheme name="Custom 5">
      <a:dk1>
        <a:srgbClr val="2F5496"/>
      </a:dk1>
      <a:lt1>
        <a:sysClr val="window" lastClr="FFFFFF"/>
      </a:lt1>
      <a:dk2>
        <a:srgbClr val="44546A"/>
      </a:dk2>
      <a:lt2>
        <a:srgbClr val="E7E6E6"/>
      </a:lt2>
      <a:accent1>
        <a:srgbClr val="2F549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701CB48541F4543AFEFA0C7360B356C" ma:contentTypeVersion="13" ma:contentTypeDescription="Create a new document." ma:contentTypeScope="" ma:versionID="d14646018489961b3bbab7fd4bb3fcd7">
  <xsd:schema xmlns:xsd="http://www.w3.org/2001/XMLSchema" xmlns:xs="http://www.w3.org/2001/XMLSchema" xmlns:p="http://schemas.microsoft.com/office/2006/metadata/properties" xmlns:ns2="4c8d9304-3eee-4851-95ae-53ad280ce787" xmlns:ns3="b1d58898-bf00-4139-8dcb-088eb4f15ec6" targetNamespace="http://schemas.microsoft.com/office/2006/metadata/properties" ma:root="true" ma:fieldsID="e213f08132cd431abc7b71f3903e1d0e" ns2:_="" ns3:_="">
    <xsd:import namespace="4c8d9304-3eee-4851-95ae-53ad280ce787"/>
    <xsd:import namespace="b1d58898-bf00-4139-8dcb-088eb4f15ec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8d9304-3eee-4851-95ae-53ad280ce7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1d58898-bf00-4139-8dcb-088eb4f15e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AD44D0-AFEB-4EB3-8F74-96607F83A8CB}">
  <ds:schemaRefs>
    <ds:schemaRef ds:uri="http://schemas.microsoft.com/sharepoint/v3/contenttype/forms"/>
  </ds:schemaRefs>
</ds:datastoreItem>
</file>

<file path=customXml/itemProps2.xml><?xml version="1.0" encoding="utf-8"?>
<ds:datastoreItem xmlns:ds="http://schemas.openxmlformats.org/officeDocument/2006/customXml" ds:itemID="{667B0AFF-A0E2-4277-A45C-DDC23EBC92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8d9304-3eee-4851-95ae-53ad280ce787"/>
    <ds:schemaRef ds:uri="b1d58898-bf00-4139-8dcb-088eb4f15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A9C3C2-B0A6-4D80-8C16-349F5B981DEF}">
  <ds:schemaRefs>
    <ds:schemaRef ds:uri="http://purl.org/dc/dcmitype/"/>
    <ds:schemaRef ds:uri="http://schemas.microsoft.com/office/2006/documentManagement/types"/>
    <ds:schemaRef ds:uri="4c8d9304-3eee-4851-95ae-53ad280ce787"/>
    <ds:schemaRef ds:uri="http://purl.org/dc/elements/1.1/"/>
    <ds:schemaRef ds:uri="http://purl.org/dc/terms/"/>
    <ds:schemaRef ds:uri="http://schemas.openxmlformats.org/package/2006/metadata/core-properties"/>
    <ds:schemaRef ds:uri="b1d58898-bf00-4139-8dcb-088eb4f15ec6"/>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Theme1</Template>
  <TotalTime>282</TotalTime>
  <Words>1332</Words>
  <Application>Microsoft Office PowerPoint</Application>
  <PresentationFormat>Widescreen</PresentationFormat>
  <Paragraphs>89</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LEGAL DISCLAIMER</vt:lpstr>
      <vt:lpstr>PRESENTER</vt:lpstr>
      <vt:lpstr>Apportionment:  Brief Overview of Key Principles, Concepts and History</vt:lpstr>
      <vt:lpstr>The Critical Issues in Determining Whether a Medical Report Constitutes Substantial Medical Evidence on Apportionment:  What to Look for in 2022</vt:lpstr>
      <vt:lpstr>Causation of Injury and Causation of Permanent Disability:   A Continuing Issue in 2022</vt:lpstr>
      <vt:lpstr>The WCAB’s Questionable Unanimity Requirement in  Benson Apportionment Cases</vt:lpstr>
      <vt:lpstr>Labor Code § 4664(b):  Credit for a Prior Award or Awards – Recent Cases</vt:lpstr>
      <vt:lpstr>The Interaction of Medical Evidence of Apportionment with Vocational Evidence:  Dealing with “Vocational Apportionment” and Rebutting a Scheduled Rating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Braverman</dc:creator>
  <cp:lastModifiedBy>Lynette Avanessian</cp:lastModifiedBy>
  <cp:revision>23</cp:revision>
  <cp:lastPrinted>2022-06-14T20:46:12Z</cp:lastPrinted>
  <dcterms:created xsi:type="dcterms:W3CDTF">2021-07-08T02:41:00Z</dcterms:created>
  <dcterms:modified xsi:type="dcterms:W3CDTF">2022-06-14T20:46:26Z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0x010100B701CB48541F4543AFEFA0C7360B356C</vt:lpwstr>
  </property>
</Properties>
</file>