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307" r:id="rId4"/>
    <p:sldId id="308" r:id="rId5"/>
    <p:sldId id="311" r:id="rId6"/>
    <p:sldId id="289" r:id="rId7"/>
    <p:sldId id="310" r:id="rId8"/>
    <p:sldId id="312" r:id="rId9"/>
    <p:sldId id="306" r:id="rId10"/>
    <p:sldId id="298" r:id="rId11"/>
    <p:sldId id="295" r:id="rId12"/>
    <p:sldId id="297" r:id="rId13"/>
    <p:sldId id="296" r:id="rId14"/>
    <p:sldId id="292" r:id="rId15"/>
    <p:sldId id="299" r:id="rId16"/>
    <p:sldId id="302" r:id="rId17"/>
    <p:sldId id="300" r:id="rId18"/>
    <p:sldId id="303" r:id="rId19"/>
    <p:sldId id="301" r:id="rId20"/>
    <p:sldId id="304" r:id="rId21"/>
    <p:sldId id="30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5B9BD5"/>
    <a:srgbClr val="0078D2"/>
    <a:srgbClr val="3366FF"/>
    <a:srgbClr val="CC00FF"/>
    <a:srgbClr val="87BAFF"/>
    <a:srgbClr val="6286B8"/>
    <a:srgbClr val="6F99D2"/>
    <a:srgbClr val="2A3A50"/>
    <a:srgbClr val="3448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831" autoAdjust="0"/>
    <p:restoredTop sz="94660"/>
  </p:normalViewPr>
  <p:slideViewPr>
    <p:cSldViewPr snapToGrid="0">
      <p:cViewPr>
        <p:scale>
          <a:sx n="70" d="100"/>
          <a:sy n="70" d="100"/>
        </p:scale>
        <p:origin x="30" y="6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2F2819A-FF34-4E0F-B3C1-73160F4ABC9D}" type="datetimeFigureOut">
              <a:rPr lang="en-US" smtClean="0"/>
              <a:t>8/10/2022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D0285C-5472-4BFC-A677-AE439139743E}" type="slidenum">
              <a:rPr lang="en-US" smtClean="0"/>
              <a:t>‹#›</a:t>
            </a:fld>
            <a:endParaRPr lang="en-US"/>
          </a:p>
        </p:txBody>
      </p:sp>
    </p:spTree>
    <p:extLst>
      <p:ext uri="{BB962C8B-B14F-4D97-AF65-F5344CB8AC3E}">
        <p14:creationId xmlns:p14="http://schemas.microsoft.com/office/powerpoint/2010/main" val="2289780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F2819A-FF34-4E0F-B3C1-73160F4ABC9D}" type="datetimeFigureOut">
              <a:rPr lang="en-US" smtClean="0"/>
              <a:t>8/10/2022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D0285C-5472-4BFC-A677-AE439139743E}" type="slidenum">
              <a:rPr lang="en-US" smtClean="0"/>
              <a:t>‹#›</a:t>
            </a:fld>
            <a:endParaRPr lang="en-US"/>
          </a:p>
        </p:txBody>
      </p:sp>
    </p:spTree>
    <p:extLst>
      <p:ext uri="{BB962C8B-B14F-4D97-AF65-F5344CB8AC3E}">
        <p14:creationId xmlns:p14="http://schemas.microsoft.com/office/powerpoint/2010/main" val="36066564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F2819A-FF34-4E0F-B3C1-73160F4ABC9D}" type="datetimeFigureOut">
              <a:rPr lang="en-US" smtClean="0"/>
              <a:t>8/10/2022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D0285C-5472-4BFC-A677-AE439139743E}" type="slidenum">
              <a:rPr lang="en-US" smtClean="0"/>
              <a:t>‹#›</a:t>
            </a:fld>
            <a:endParaRPr lang="en-US"/>
          </a:p>
        </p:txBody>
      </p:sp>
    </p:spTree>
    <p:extLst>
      <p:ext uri="{BB962C8B-B14F-4D97-AF65-F5344CB8AC3E}">
        <p14:creationId xmlns:p14="http://schemas.microsoft.com/office/powerpoint/2010/main" val="1861342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8890AC6-E897-4DE4-9895-913B61901458}" type="datetimeFigureOut">
              <a:rPr lang="en-US" smtClean="0"/>
              <a:t>8/10/2022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F48222-7ACC-4569-AE55-6D15EFD67B58}" type="slidenum">
              <a:rPr lang="en-US" smtClean="0"/>
              <a:t>‹#›</a:t>
            </a:fld>
            <a:endParaRPr lang="en-US"/>
          </a:p>
        </p:txBody>
      </p:sp>
    </p:spTree>
    <p:extLst>
      <p:ext uri="{BB962C8B-B14F-4D97-AF65-F5344CB8AC3E}">
        <p14:creationId xmlns:p14="http://schemas.microsoft.com/office/powerpoint/2010/main" val="11473683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890AC6-E897-4DE4-9895-913B61901458}" type="datetimeFigureOut">
              <a:rPr lang="en-US" smtClean="0"/>
              <a:t>8/10/2022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F48222-7ACC-4569-AE55-6D15EFD67B58}" type="slidenum">
              <a:rPr lang="en-US" smtClean="0"/>
              <a:t>‹#›</a:t>
            </a:fld>
            <a:endParaRPr lang="en-US"/>
          </a:p>
        </p:txBody>
      </p:sp>
    </p:spTree>
    <p:extLst>
      <p:ext uri="{BB962C8B-B14F-4D97-AF65-F5344CB8AC3E}">
        <p14:creationId xmlns:p14="http://schemas.microsoft.com/office/powerpoint/2010/main" val="2285729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8890AC6-E897-4DE4-9895-913B61901458}" type="datetimeFigureOut">
              <a:rPr lang="en-US" smtClean="0"/>
              <a:t>8/10/2022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F48222-7ACC-4569-AE55-6D15EFD67B58}" type="slidenum">
              <a:rPr lang="en-US" smtClean="0"/>
              <a:t>‹#›</a:t>
            </a:fld>
            <a:endParaRPr lang="en-US"/>
          </a:p>
        </p:txBody>
      </p:sp>
    </p:spTree>
    <p:extLst>
      <p:ext uri="{BB962C8B-B14F-4D97-AF65-F5344CB8AC3E}">
        <p14:creationId xmlns:p14="http://schemas.microsoft.com/office/powerpoint/2010/main" val="18354443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8890AC6-E897-4DE4-9895-913B61901458}" type="datetimeFigureOut">
              <a:rPr lang="en-US" smtClean="0"/>
              <a:t>8/10/2022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F48222-7ACC-4569-AE55-6D15EFD67B58}" type="slidenum">
              <a:rPr lang="en-US" smtClean="0"/>
              <a:t>‹#›</a:t>
            </a:fld>
            <a:endParaRPr lang="en-US"/>
          </a:p>
        </p:txBody>
      </p:sp>
    </p:spTree>
    <p:extLst>
      <p:ext uri="{BB962C8B-B14F-4D97-AF65-F5344CB8AC3E}">
        <p14:creationId xmlns:p14="http://schemas.microsoft.com/office/powerpoint/2010/main" val="39308258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8890AC6-E897-4DE4-9895-913B61901458}" type="datetimeFigureOut">
              <a:rPr lang="en-US" smtClean="0"/>
              <a:t>8/10/2022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CF48222-7ACC-4569-AE55-6D15EFD67B58}" type="slidenum">
              <a:rPr lang="en-US" smtClean="0"/>
              <a:t>‹#›</a:t>
            </a:fld>
            <a:endParaRPr lang="en-US"/>
          </a:p>
        </p:txBody>
      </p:sp>
    </p:spTree>
    <p:extLst>
      <p:ext uri="{BB962C8B-B14F-4D97-AF65-F5344CB8AC3E}">
        <p14:creationId xmlns:p14="http://schemas.microsoft.com/office/powerpoint/2010/main" val="16515497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8890AC6-E897-4DE4-9895-913B61901458}" type="datetimeFigureOut">
              <a:rPr lang="en-US" smtClean="0"/>
              <a:t>8/10/2022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CF48222-7ACC-4569-AE55-6D15EFD67B58}" type="slidenum">
              <a:rPr lang="en-US" smtClean="0"/>
              <a:t>‹#›</a:t>
            </a:fld>
            <a:endParaRPr lang="en-US"/>
          </a:p>
        </p:txBody>
      </p:sp>
    </p:spTree>
    <p:extLst>
      <p:ext uri="{BB962C8B-B14F-4D97-AF65-F5344CB8AC3E}">
        <p14:creationId xmlns:p14="http://schemas.microsoft.com/office/powerpoint/2010/main" val="42074532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890AC6-E897-4DE4-9895-913B61901458}" type="datetimeFigureOut">
              <a:rPr lang="en-US" smtClean="0"/>
              <a:t>8/10/2022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F48222-7ACC-4569-AE55-6D15EFD67B58}" type="slidenum">
              <a:rPr lang="en-US" smtClean="0"/>
              <a:t>‹#›</a:t>
            </a:fld>
            <a:endParaRPr lang="en-US"/>
          </a:p>
        </p:txBody>
      </p:sp>
    </p:spTree>
    <p:extLst>
      <p:ext uri="{BB962C8B-B14F-4D97-AF65-F5344CB8AC3E}">
        <p14:creationId xmlns:p14="http://schemas.microsoft.com/office/powerpoint/2010/main" val="27022038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8890AC6-E897-4DE4-9895-913B61901458}" type="datetimeFigureOut">
              <a:rPr lang="en-US" smtClean="0"/>
              <a:t>8/10/2022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F48222-7ACC-4569-AE55-6D15EFD67B58}" type="slidenum">
              <a:rPr lang="en-US" smtClean="0"/>
              <a:t>‹#›</a:t>
            </a:fld>
            <a:endParaRPr lang="en-US"/>
          </a:p>
        </p:txBody>
      </p:sp>
    </p:spTree>
    <p:extLst>
      <p:ext uri="{BB962C8B-B14F-4D97-AF65-F5344CB8AC3E}">
        <p14:creationId xmlns:p14="http://schemas.microsoft.com/office/powerpoint/2010/main" val="5001277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F2819A-FF34-4E0F-B3C1-73160F4ABC9D}" type="datetimeFigureOut">
              <a:rPr lang="en-US" smtClean="0"/>
              <a:t>8/10/2022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D0285C-5472-4BFC-A677-AE439139743E}" type="slidenum">
              <a:rPr lang="en-US" smtClean="0"/>
              <a:t>‹#›</a:t>
            </a:fld>
            <a:endParaRPr lang="en-US"/>
          </a:p>
        </p:txBody>
      </p:sp>
    </p:spTree>
    <p:extLst>
      <p:ext uri="{BB962C8B-B14F-4D97-AF65-F5344CB8AC3E}">
        <p14:creationId xmlns:p14="http://schemas.microsoft.com/office/powerpoint/2010/main" val="36909748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8890AC6-E897-4DE4-9895-913B61901458}" type="datetimeFigureOut">
              <a:rPr lang="en-US" smtClean="0"/>
              <a:t>8/10/2022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F48222-7ACC-4569-AE55-6D15EFD67B58}" type="slidenum">
              <a:rPr lang="en-US" smtClean="0"/>
              <a:t>‹#›</a:t>
            </a:fld>
            <a:endParaRPr lang="en-US"/>
          </a:p>
        </p:txBody>
      </p:sp>
    </p:spTree>
    <p:extLst>
      <p:ext uri="{BB962C8B-B14F-4D97-AF65-F5344CB8AC3E}">
        <p14:creationId xmlns:p14="http://schemas.microsoft.com/office/powerpoint/2010/main" val="37163526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890AC6-E897-4DE4-9895-913B61901458}" type="datetimeFigureOut">
              <a:rPr lang="en-US" smtClean="0"/>
              <a:t>8/10/2022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F48222-7ACC-4569-AE55-6D15EFD67B58}" type="slidenum">
              <a:rPr lang="en-US" smtClean="0"/>
              <a:t>‹#›</a:t>
            </a:fld>
            <a:endParaRPr lang="en-US"/>
          </a:p>
        </p:txBody>
      </p:sp>
    </p:spTree>
    <p:extLst>
      <p:ext uri="{BB962C8B-B14F-4D97-AF65-F5344CB8AC3E}">
        <p14:creationId xmlns:p14="http://schemas.microsoft.com/office/powerpoint/2010/main" val="25013767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890AC6-E897-4DE4-9895-913B61901458}" type="datetimeFigureOut">
              <a:rPr lang="en-US" smtClean="0"/>
              <a:t>8/10/2022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F48222-7ACC-4569-AE55-6D15EFD67B58}" type="slidenum">
              <a:rPr lang="en-US" smtClean="0"/>
              <a:t>‹#›</a:t>
            </a:fld>
            <a:endParaRPr lang="en-US"/>
          </a:p>
        </p:txBody>
      </p:sp>
    </p:spTree>
    <p:extLst>
      <p:ext uri="{BB962C8B-B14F-4D97-AF65-F5344CB8AC3E}">
        <p14:creationId xmlns:p14="http://schemas.microsoft.com/office/powerpoint/2010/main" val="23159593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2F2819A-FF34-4E0F-B3C1-73160F4ABC9D}" type="datetimeFigureOut">
              <a:rPr lang="en-US" smtClean="0"/>
              <a:t>8/10/2022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D0285C-5472-4BFC-A677-AE439139743E}" type="slidenum">
              <a:rPr lang="en-US" smtClean="0"/>
              <a:t>‹#›</a:t>
            </a:fld>
            <a:endParaRPr lang="en-US"/>
          </a:p>
        </p:txBody>
      </p:sp>
    </p:spTree>
    <p:extLst>
      <p:ext uri="{BB962C8B-B14F-4D97-AF65-F5344CB8AC3E}">
        <p14:creationId xmlns:p14="http://schemas.microsoft.com/office/powerpoint/2010/main" val="910754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2F2819A-FF34-4E0F-B3C1-73160F4ABC9D}" type="datetimeFigureOut">
              <a:rPr lang="en-US" smtClean="0"/>
              <a:t>8/10/2022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D0285C-5472-4BFC-A677-AE439139743E}" type="slidenum">
              <a:rPr lang="en-US" smtClean="0"/>
              <a:t>‹#›</a:t>
            </a:fld>
            <a:endParaRPr lang="en-US"/>
          </a:p>
        </p:txBody>
      </p:sp>
    </p:spTree>
    <p:extLst>
      <p:ext uri="{BB962C8B-B14F-4D97-AF65-F5344CB8AC3E}">
        <p14:creationId xmlns:p14="http://schemas.microsoft.com/office/powerpoint/2010/main" val="9303991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2F2819A-FF34-4E0F-B3C1-73160F4ABC9D}" type="datetimeFigureOut">
              <a:rPr lang="en-US" smtClean="0"/>
              <a:t>8/10/2022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ED0285C-5472-4BFC-A677-AE439139743E}" type="slidenum">
              <a:rPr lang="en-US" smtClean="0"/>
              <a:t>‹#›</a:t>
            </a:fld>
            <a:endParaRPr lang="en-US"/>
          </a:p>
        </p:txBody>
      </p:sp>
    </p:spTree>
    <p:extLst>
      <p:ext uri="{BB962C8B-B14F-4D97-AF65-F5344CB8AC3E}">
        <p14:creationId xmlns:p14="http://schemas.microsoft.com/office/powerpoint/2010/main" val="2982429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2F2819A-FF34-4E0F-B3C1-73160F4ABC9D}" type="datetimeFigureOut">
              <a:rPr lang="en-US" smtClean="0"/>
              <a:t>8/10/2022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D0285C-5472-4BFC-A677-AE439139743E}" type="slidenum">
              <a:rPr lang="en-US" smtClean="0"/>
              <a:t>‹#›</a:t>
            </a:fld>
            <a:endParaRPr lang="en-US"/>
          </a:p>
        </p:txBody>
      </p:sp>
    </p:spTree>
    <p:extLst>
      <p:ext uri="{BB962C8B-B14F-4D97-AF65-F5344CB8AC3E}">
        <p14:creationId xmlns:p14="http://schemas.microsoft.com/office/powerpoint/2010/main" val="3750359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F2819A-FF34-4E0F-B3C1-73160F4ABC9D}" type="datetimeFigureOut">
              <a:rPr lang="en-US" smtClean="0"/>
              <a:t>8/10/2022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ED0285C-5472-4BFC-A677-AE439139743E}" type="slidenum">
              <a:rPr lang="en-US" smtClean="0"/>
              <a:t>‹#›</a:t>
            </a:fld>
            <a:endParaRPr lang="en-US"/>
          </a:p>
        </p:txBody>
      </p:sp>
    </p:spTree>
    <p:extLst>
      <p:ext uri="{BB962C8B-B14F-4D97-AF65-F5344CB8AC3E}">
        <p14:creationId xmlns:p14="http://schemas.microsoft.com/office/powerpoint/2010/main" val="515836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2F2819A-FF34-4E0F-B3C1-73160F4ABC9D}" type="datetimeFigureOut">
              <a:rPr lang="en-US" smtClean="0"/>
              <a:t>8/10/2022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D0285C-5472-4BFC-A677-AE439139743E}" type="slidenum">
              <a:rPr lang="en-US" smtClean="0"/>
              <a:t>‹#›</a:t>
            </a:fld>
            <a:endParaRPr lang="en-US"/>
          </a:p>
        </p:txBody>
      </p:sp>
    </p:spTree>
    <p:extLst>
      <p:ext uri="{BB962C8B-B14F-4D97-AF65-F5344CB8AC3E}">
        <p14:creationId xmlns:p14="http://schemas.microsoft.com/office/powerpoint/2010/main" val="11956342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2F2819A-FF34-4E0F-B3C1-73160F4ABC9D}" type="datetimeFigureOut">
              <a:rPr lang="en-US" smtClean="0"/>
              <a:t>8/10/2022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D0285C-5472-4BFC-A677-AE439139743E}" type="slidenum">
              <a:rPr lang="en-US" smtClean="0"/>
              <a:t>‹#›</a:t>
            </a:fld>
            <a:endParaRPr lang="en-US"/>
          </a:p>
        </p:txBody>
      </p:sp>
    </p:spTree>
    <p:extLst>
      <p:ext uri="{BB962C8B-B14F-4D97-AF65-F5344CB8AC3E}">
        <p14:creationId xmlns:p14="http://schemas.microsoft.com/office/powerpoint/2010/main" val="25463256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F2819A-FF34-4E0F-B3C1-73160F4ABC9D}" type="datetimeFigureOut">
              <a:rPr lang="en-US" smtClean="0"/>
              <a:t>8/10/2022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D0285C-5472-4BFC-A677-AE439139743E}" type="slidenum">
              <a:rPr lang="en-US" smtClean="0"/>
              <a:t>‹#›</a:t>
            </a:fld>
            <a:endParaRPr lang="en-US"/>
          </a:p>
        </p:txBody>
      </p:sp>
    </p:spTree>
    <p:extLst>
      <p:ext uri="{BB962C8B-B14F-4D97-AF65-F5344CB8AC3E}">
        <p14:creationId xmlns:p14="http://schemas.microsoft.com/office/powerpoint/2010/main" val="22723061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890AC6-E897-4DE4-9895-913B61901458}" type="datetimeFigureOut">
              <a:rPr lang="en-US" smtClean="0"/>
              <a:t>8/10/2022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F48222-7ACC-4569-AE55-6D15EFD67B58}" type="slidenum">
              <a:rPr lang="en-US" smtClean="0"/>
              <a:t>‹#›</a:t>
            </a:fld>
            <a:endParaRPr lang="en-US"/>
          </a:p>
        </p:txBody>
      </p:sp>
    </p:spTree>
    <p:extLst>
      <p:ext uri="{BB962C8B-B14F-4D97-AF65-F5344CB8AC3E}">
        <p14:creationId xmlns:p14="http://schemas.microsoft.com/office/powerpoint/2010/main" val="6307039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eometric abstract image">
            <a:extLst>
              <a:ext uri="{FF2B5EF4-FFF2-40B4-BE49-F238E27FC236}">
                <a16:creationId xmlns:a16="http://schemas.microsoft.com/office/drawing/2014/main" id="{1F6EA444-CCD5-43A4-848C-62DE7C63DDF9}"/>
              </a:ext>
              <a:ext uri="{C183D7F6-B498-43B3-948B-1728B52AA6E4}">
                <adec:decorative xmlns="" xmlns:adec="http://schemas.microsoft.com/office/drawing/2017/decorative" val="0"/>
              </a:ext>
            </a:extLst>
          </p:cNvPr>
          <p:cNvPicPr>
            <a:picLocks noChangeAspect="1"/>
          </p:cNvPicPr>
          <p:nvPr/>
        </p:nvPicPr>
        <p:blipFill rotWithShape="1">
          <a:blip r:embed="rId2">
            <a:duotone>
              <a:prstClr val="black"/>
              <a:srgbClr val="0078D2">
                <a:tint val="45000"/>
                <a:satMod val="400000"/>
              </a:srgbClr>
            </a:duotone>
          </a:blip>
          <a:srcRect t="10360" r="9091" b="10360"/>
          <a:stretch/>
        </p:blipFill>
        <p:spPr>
          <a:xfrm>
            <a:off x="0" y="0"/>
            <a:ext cx="12192000" cy="6857991"/>
          </a:xfrm>
          <a:prstGeom prst="rect">
            <a:avLst/>
          </a:prstGeom>
        </p:spPr>
      </p:pic>
      <p:sp>
        <p:nvSpPr>
          <p:cNvPr id="5" name="Rectangle 4"/>
          <p:cNvSpPr/>
          <p:nvPr/>
        </p:nvSpPr>
        <p:spPr>
          <a:xfrm>
            <a:off x="9114891" y="3981159"/>
            <a:ext cx="3077109" cy="19211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83397" y="4065250"/>
            <a:ext cx="1730720" cy="1248477"/>
          </a:xfrm>
          <a:prstGeom prst="rect">
            <a:avLst/>
          </a:prstGeom>
        </p:spPr>
      </p:pic>
      <p:sp>
        <p:nvSpPr>
          <p:cNvPr id="7" name="TextBox 6"/>
          <p:cNvSpPr txBox="1"/>
          <p:nvPr/>
        </p:nvSpPr>
        <p:spPr>
          <a:xfrm>
            <a:off x="9108540" y="5230660"/>
            <a:ext cx="3080284" cy="677108"/>
          </a:xfrm>
          <a:prstGeom prst="rect">
            <a:avLst/>
          </a:prstGeom>
          <a:noFill/>
        </p:spPr>
        <p:txBody>
          <a:bodyPr wrap="square" rtlCol="0">
            <a:spAutoFit/>
          </a:bodyPr>
          <a:lstStyle/>
          <a:p>
            <a:pPr algn="ctr"/>
            <a:r>
              <a:rPr lang="en-US" sz="2400" dirty="0" smtClean="0"/>
              <a:t>black and rose</a:t>
            </a:r>
          </a:p>
          <a:p>
            <a:pPr algn="ctr"/>
            <a:r>
              <a:rPr lang="en-US" sz="1400" dirty="0" smtClean="0"/>
              <a:t>the workplace attorneys</a:t>
            </a:r>
            <a:endParaRPr lang="en-US" sz="1400" dirty="0"/>
          </a:p>
        </p:txBody>
      </p:sp>
      <p:sp>
        <p:nvSpPr>
          <p:cNvPr id="8" name="Rectangle 7"/>
          <p:cNvSpPr/>
          <p:nvPr/>
        </p:nvSpPr>
        <p:spPr>
          <a:xfrm>
            <a:off x="0" y="3981159"/>
            <a:ext cx="8974437" cy="1921155"/>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TextBox 10"/>
          <p:cNvSpPr txBox="1"/>
          <p:nvPr/>
        </p:nvSpPr>
        <p:spPr>
          <a:xfrm>
            <a:off x="259644" y="4203072"/>
            <a:ext cx="8520994" cy="1523494"/>
          </a:xfrm>
          <a:prstGeom prst="rect">
            <a:avLst/>
          </a:prstGeom>
          <a:noFill/>
        </p:spPr>
        <p:txBody>
          <a:bodyPr wrap="square" rtlCol="0">
            <a:spAutoFit/>
          </a:bodyPr>
          <a:lstStyle/>
          <a:p>
            <a:r>
              <a:rPr lang="en-US" sz="5700" dirty="0" smtClean="0">
                <a:solidFill>
                  <a:schemeClr val="bg1"/>
                </a:solidFill>
              </a:rPr>
              <a:t>SB335 and Case Law Update</a:t>
            </a:r>
          </a:p>
          <a:p>
            <a:endParaRPr lang="en-US" dirty="0" smtClean="0">
              <a:solidFill>
                <a:schemeClr val="bg1"/>
              </a:solidFill>
            </a:endParaRPr>
          </a:p>
          <a:p>
            <a:r>
              <a:rPr lang="en-US" dirty="0" smtClean="0">
                <a:solidFill>
                  <a:schemeClr val="bg1"/>
                </a:solidFill>
              </a:rPr>
              <a:t>Presented by Brent Rose, Jim Black, Oksana Vovk, and Luis Chavez of Black and Rose, LLP</a:t>
            </a:r>
            <a:endParaRPr lang="en-US" dirty="0">
              <a:solidFill>
                <a:schemeClr val="bg1"/>
              </a:solidFill>
            </a:endParaRPr>
          </a:p>
        </p:txBody>
      </p:sp>
    </p:spTree>
    <p:extLst>
      <p:ext uri="{BB962C8B-B14F-4D97-AF65-F5344CB8AC3E}">
        <p14:creationId xmlns:p14="http://schemas.microsoft.com/office/powerpoint/2010/main" val="38837631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descr="geometric abstract image">
            <a:extLst>
              <a:ext uri="{FF2B5EF4-FFF2-40B4-BE49-F238E27FC236}">
                <a16:creationId xmlns:a16="http://schemas.microsoft.com/office/drawing/2014/main" id="{1F6EA444-CCD5-43A4-848C-62DE7C63DDF9}"/>
              </a:ext>
              <a:ext uri="{C183D7F6-B498-43B3-948B-1728B52AA6E4}">
                <adec:decorative xmlns="" xmlns:adec="http://schemas.microsoft.com/office/drawing/2017/decorative" val="0"/>
              </a:ext>
            </a:extLst>
          </p:cNvPr>
          <p:cNvPicPr>
            <a:picLocks noChangeAspect="1"/>
          </p:cNvPicPr>
          <p:nvPr/>
        </p:nvPicPr>
        <p:blipFill rotWithShape="1">
          <a:blip r:embed="rId2">
            <a:duotone>
              <a:prstClr val="black"/>
              <a:srgbClr val="0078D2">
                <a:tint val="45000"/>
                <a:satMod val="400000"/>
              </a:srgbClr>
            </a:duotone>
          </a:blip>
          <a:srcRect l="317" t="1116" r="37867" b="46686"/>
          <a:stretch/>
        </p:blipFill>
        <p:spPr>
          <a:xfrm>
            <a:off x="0" y="-10633"/>
            <a:ext cx="12215191" cy="6891051"/>
          </a:xfrm>
          <a:prstGeom prst="rect">
            <a:avLst/>
          </a:prstGeom>
        </p:spPr>
      </p:pic>
      <p:sp>
        <p:nvSpPr>
          <p:cNvPr id="8" name="Chord 7"/>
          <p:cNvSpPr/>
          <p:nvPr/>
        </p:nvSpPr>
        <p:spPr>
          <a:xfrm rot="5016032">
            <a:off x="2642630" y="1313250"/>
            <a:ext cx="2444783" cy="12544621"/>
          </a:xfrm>
          <a:prstGeom prst="chord">
            <a:avLst>
              <a:gd name="adj1" fmla="val 6497853"/>
              <a:gd name="adj2" fmla="val 16200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41160" y="6335143"/>
            <a:ext cx="12433160" cy="307777"/>
          </a:xfrm>
          <a:prstGeom prst="rect">
            <a:avLst/>
          </a:prstGeom>
          <a:noFill/>
        </p:spPr>
        <p:txBody>
          <a:bodyPr wrap="square" rtlCol="0">
            <a:spAutoFit/>
          </a:bodyPr>
          <a:lstStyle/>
          <a:p>
            <a:pPr algn="ctr"/>
            <a:r>
              <a:rPr lang="en-US" sz="1400" dirty="0" smtClean="0"/>
              <a:t>      </a:t>
            </a:r>
            <a:r>
              <a:rPr lang="en-US" sz="1400" dirty="0" smtClean="0"/>
              <a:t>Oksana Vovk</a:t>
            </a:r>
            <a:r>
              <a:rPr lang="en-US" sz="1400" dirty="0" smtClean="0"/>
              <a:t>               </a:t>
            </a:r>
            <a:r>
              <a:rPr lang="en-US" sz="1400" dirty="0" smtClean="0"/>
              <a:t>black and rose</a:t>
            </a:r>
            <a:endParaRPr lang="en-US" sz="1400"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20080" y="6335143"/>
            <a:ext cx="455758" cy="327837"/>
          </a:xfrm>
          <a:prstGeom prst="rect">
            <a:avLst/>
          </a:prstGeom>
        </p:spPr>
      </p:pic>
      <p:sp>
        <p:nvSpPr>
          <p:cNvPr id="2" name="Rectangle 1"/>
          <p:cNvSpPr/>
          <p:nvPr/>
        </p:nvSpPr>
        <p:spPr>
          <a:xfrm>
            <a:off x="-9728" y="-20681"/>
            <a:ext cx="8443609" cy="1698256"/>
          </a:xfrm>
          <a:custGeom>
            <a:avLst/>
            <a:gdLst>
              <a:gd name="connsiteX0" fmla="*/ 0 w 9114817"/>
              <a:gd name="connsiteY0" fmla="*/ 0 h 1663430"/>
              <a:gd name="connsiteX1" fmla="*/ 9114817 w 9114817"/>
              <a:gd name="connsiteY1" fmla="*/ 0 h 1663430"/>
              <a:gd name="connsiteX2" fmla="*/ 9114817 w 9114817"/>
              <a:gd name="connsiteY2" fmla="*/ 1663430 h 1663430"/>
              <a:gd name="connsiteX3" fmla="*/ 0 w 9114817"/>
              <a:gd name="connsiteY3" fmla="*/ 1663430 h 1663430"/>
              <a:gd name="connsiteX4" fmla="*/ 0 w 9114817"/>
              <a:gd name="connsiteY4" fmla="*/ 0 h 1663430"/>
              <a:gd name="connsiteX0" fmla="*/ 0 w 9114817"/>
              <a:gd name="connsiteY0" fmla="*/ 0 h 1663430"/>
              <a:gd name="connsiteX1" fmla="*/ 9114817 w 9114817"/>
              <a:gd name="connsiteY1" fmla="*/ 0 h 1663430"/>
              <a:gd name="connsiteX2" fmla="*/ 4990289 w 9114817"/>
              <a:gd name="connsiteY2" fmla="*/ 1400783 h 1663430"/>
              <a:gd name="connsiteX3" fmla="*/ 0 w 9114817"/>
              <a:gd name="connsiteY3" fmla="*/ 1663430 h 1663430"/>
              <a:gd name="connsiteX4" fmla="*/ 0 w 9114817"/>
              <a:gd name="connsiteY4" fmla="*/ 0 h 1663430"/>
              <a:gd name="connsiteX0" fmla="*/ 0 w 8394971"/>
              <a:gd name="connsiteY0" fmla="*/ 0 h 1663430"/>
              <a:gd name="connsiteX1" fmla="*/ 8394971 w 8394971"/>
              <a:gd name="connsiteY1" fmla="*/ 9728 h 1663430"/>
              <a:gd name="connsiteX2" fmla="*/ 4990289 w 8394971"/>
              <a:gd name="connsiteY2" fmla="*/ 1400783 h 1663430"/>
              <a:gd name="connsiteX3" fmla="*/ 0 w 8394971"/>
              <a:gd name="connsiteY3" fmla="*/ 1663430 h 1663430"/>
              <a:gd name="connsiteX4" fmla="*/ 0 w 8394971"/>
              <a:gd name="connsiteY4" fmla="*/ 0 h 1663430"/>
              <a:gd name="connsiteX0" fmla="*/ 0 w 8394971"/>
              <a:gd name="connsiteY0" fmla="*/ 0 h 1663430"/>
              <a:gd name="connsiteX1" fmla="*/ 8394971 w 8394971"/>
              <a:gd name="connsiteY1" fmla="*/ 9728 h 1663430"/>
              <a:gd name="connsiteX2" fmla="*/ 4990289 w 8394971"/>
              <a:gd name="connsiteY2" fmla="*/ 1400783 h 1663430"/>
              <a:gd name="connsiteX3" fmla="*/ 0 w 8394971"/>
              <a:gd name="connsiteY3" fmla="*/ 1663430 h 1663430"/>
              <a:gd name="connsiteX4" fmla="*/ 0 w 8394971"/>
              <a:gd name="connsiteY4" fmla="*/ 0 h 1663430"/>
              <a:gd name="connsiteX0" fmla="*/ 0 w 8394971"/>
              <a:gd name="connsiteY0" fmla="*/ 0 h 1663430"/>
              <a:gd name="connsiteX1" fmla="*/ 8394971 w 8394971"/>
              <a:gd name="connsiteY1" fmla="*/ 9728 h 1663430"/>
              <a:gd name="connsiteX2" fmla="*/ 4990289 w 8394971"/>
              <a:gd name="connsiteY2" fmla="*/ 1400783 h 1663430"/>
              <a:gd name="connsiteX3" fmla="*/ 0 w 8394971"/>
              <a:gd name="connsiteY3" fmla="*/ 1663430 h 1663430"/>
              <a:gd name="connsiteX4" fmla="*/ 0 w 8394971"/>
              <a:gd name="connsiteY4" fmla="*/ 0 h 1663430"/>
              <a:gd name="connsiteX0" fmla="*/ 0 w 8443609"/>
              <a:gd name="connsiteY0" fmla="*/ 0 h 1663430"/>
              <a:gd name="connsiteX1" fmla="*/ 8443609 w 8443609"/>
              <a:gd name="connsiteY1" fmla="*/ 9728 h 1663430"/>
              <a:gd name="connsiteX2" fmla="*/ 4990289 w 8443609"/>
              <a:gd name="connsiteY2" fmla="*/ 1400783 h 1663430"/>
              <a:gd name="connsiteX3" fmla="*/ 0 w 8443609"/>
              <a:gd name="connsiteY3" fmla="*/ 1663430 h 1663430"/>
              <a:gd name="connsiteX4" fmla="*/ 0 w 8443609"/>
              <a:gd name="connsiteY4" fmla="*/ 0 h 1663430"/>
              <a:gd name="connsiteX0" fmla="*/ 0 w 8443609"/>
              <a:gd name="connsiteY0" fmla="*/ 0 h 1663430"/>
              <a:gd name="connsiteX1" fmla="*/ 8443609 w 8443609"/>
              <a:gd name="connsiteY1" fmla="*/ 9728 h 1663430"/>
              <a:gd name="connsiteX2" fmla="*/ 4990289 w 8443609"/>
              <a:gd name="connsiteY2" fmla="*/ 1400783 h 1663430"/>
              <a:gd name="connsiteX3" fmla="*/ 0 w 8443609"/>
              <a:gd name="connsiteY3" fmla="*/ 1663430 h 1663430"/>
              <a:gd name="connsiteX4" fmla="*/ 0 w 8443609"/>
              <a:gd name="connsiteY4" fmla="*/ 0 h 1663430"/>
              <a:gd name="connsiteX0" fmla="*/ 0 w 8443609"/>
              <a:gd name="connsiteY0" fmla="*/ 0 h 1536971"/>
              <a:gd name="connsiteX1" fmla="*/ 8443609 w 8443609"/>
              <a:gd name="connsiteY1" fmla="*/ 9728 h 1536971"/>
              <a:gd name="connsiteX2" fmla="*/ 4990289 w 8443609"/>
              <a:gd name="connsiteY2" fmla="*/ 1400783 h 1536971"/>
              <a:gd name="connsiteX3" fmla="*/ 0 w 8443609"/>
              <a:gd name="connsiteY3" fmla="*/ 1536971 h 1536971"/>
              <a:gd name="connsiteX4" fmla="*/ 0 w 8443609"/>
              <a:gd name="connsiteY4" fmla="*/ 0 h 1536971"/>
              <a:gd name="connsiteX0" fmla="*/ 0 w 8443609"/>
              <a:gd name="connsiteY0" fmla="*/ 0 h 1702263"/>
              <a:gd name="connsiteX1" fmla="*/ 8443609 w 8443609"/>
              <a:gd name="connsiteY1" fmla="*/ 9728 h 1702263"/>
              <a:gd name="connsiteX2" fmla="*/ 4990289 w 8443609"/>
              <a:gd name="connsiteY2" fmla="*/ 1400783 h 1702263"/>
              <a:gd name="connsiteX3" fmla="*/ 0 w 8443609"/>
              <a:gd name="connsiteY3" fmla="*/ 1536971 h 1702263"/>
              <a:gd name="connsiteX4" fmla="*/ 0 w 8443609"/>
              <a:gd name="connsiteY4" fmla="*/ 0 h 1702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3609" h="1702263">
                <a:moveTo>
                  <a:pt x="0" y="0"/>
                </a:moveTo>
                <a:lnTo>
                  <a:pt x="8443609" y="9728"/>
                </a:lnTo>
                <a:cubicBezTo>
                  <a:pt x="6053846" y="1387812"/>
                  <a:pt x="6125183" y="937098"/>
                  <a:pt x="4990289" y="1400783"/>
                </a:cubicBezTo>
                <a:cubicBezTo>
                  <a:pt x="3326859" y="1446179"/>
                  <a:pt x="2733473" y="1958503"/>
                  <a:pt x="0" y="1536971"/>
                </a:cubicBezTo>
                <a:lnTo>
                  <a:pt x="0"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1354774" y="565384"/>
            <a:ext cx="9386371" cy="1177863"/>
            <a:chOff x="0" y="750728"/>
            <a:chExt cx="9233446" cy="1177863"/>
          </a:xfrm>
        </p:grpSpPr>
        <p:sp>
          <p:nvSpPr>
            <p:cNvPr id="4" name="Rectangle 3"/>
            <p:cNvSpPr/>
            <p:nvPr/>
          </p:nvSpPr>
          <p:spPr>
            <a:xfrm>
              <a:off x="0" y="750728"/>
              <a:ext cx="9233446" cy="1177863"/>
            </a:xfrm>
            <a:prstGeom prst="rect">
              <a:avLst/>
            </a:prstGeom>
            <a:solidFill>
              <a:schemeClr val="tx1"/>
            </a:solidFill>
            <a:ln>
              <a:noFill/>
            </a:ln>
            <a:effectLst>
              <a:outerShdw blurRad="165100" dist="152400" dir="5400000" sx="103000" sy="103000" algn="tl" rotWithShape="0">
                <a:prstClr val="black">
                  <a:alpha val="29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TextBox 4"/>
            <p:cNvSpPr txBox="1"/>
            <p:nvPr/>
          </p:nvSpPr>
          <p:spPr>
            <a:xfrm>
              <a:off x="0" y="854911"/>
              <a:ext cx="9233446" cy="969496"/>
            </a:xfrm>
            <a:prstGeom prst="rect">
              <a:avLst/>
            </a:prstGeom>
            <a:noFill/>
          </p:spPr>
          <p:txBody>
            <a:bodyPr wrap="square" rtlCol="0">
              <a:spAutoFit/>
            </a:bodyPr>
            <a:lstStyle/>
            <a:p>
              <a:pPr algn="ctr"/>
              <a:r>
                <a:rPr lang="en-US" sz="5700" dirty="0" smtClean="0">
                  <a:solidFill>
                    <a:schemeClr val="bg1"/>
                  </a:solidFill>
                </a:rPr>
                <a:t>CASE LAW UPDATE</a:t>
              </a:r>
            </a:p>
          </p:txBody>
        </p:sp>
      </p:grpSp>
      <p:sp>
        <p:nvSpPr>
          <p:cNvPr id="15" name="TextBox 14"/>
          <p:cNvSpPr txBox="1"/>
          <p:nvPr/>
        </p:nvSpPr>
        <p:spPr>
          <a:xfrm>
            <a:off x="9728" y="2094316"/>
            <a:ext cx="12215191" cy="3847207"/>
          </a:xfrm>
          <a:prstGeom prst="rect">
            <a:avLst/>
          </a:prstGeom>
          <a:noFill/>
        </p:spPr>
        <p:txBody>
          <a:bodyPr wrap="square" rtlCol="0">
            <a:spAutoFit/>
          </a:bodyPr>
          <a:lstStyle/>
          <a:p>
            <a:pPr algn="ctr"/>
            <a:r>
              <a:rPr lang="en-US" sz="4400" dirty="0"/>
              <a:t>Anthony Dennis </a:t>
            </a:r>
          </a:p>
          <a:p>
            <a:pPr algn="ctr"/>
            <a:r>
              <a:rPr lang="en-US" sz="4400" dirty="0"/>
              <a:t>vs. </a:t>
            </a:r>
          </a:p>
          <a:p>
            <a:pPr algn="ctr"/>
            <a:r>
              <a:rPr lang="en-US" sz="4400" dirty="0"/>
              <a:t>State Compensation </a:t>
            </a:r>
          </a:p>
          <a:p>
            <a:pPr algn="ctr"/>
            <a:r>
              <a:rPr lang="en-US" sz="4400" dirty="0"/>
              <a:t>Insurance Fund</a:t>
            </a:r>
          </a:p>
          <a:p>
            <a:pPr algn="ctr"/>
            <a:endParaRPr lang="en-US" sz="3200" dirty="0"/>
          </a:p>
          <a:p>
            <a:pPr algn="ctr"/>
            <a:r>
              <a:rPr lang="en-US" sz="3200" i="1" dirty="0"/>
              <a:t>-supplemental job displacement benefits-</a:t>
            </a:r>
          </a:p>
        </p:txBody>
      </p:sp>
    </p:spTree>
    <p:extLst>
      <p:ext uri="{BB962C8B-B14F-4D97-AF65-F5344CB8AC3E}">
        <p14:creationId xmlns:p14="http://schemas.microsoft.com/office/powerpoint/2010/main" val="27590140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descr="geometric abstract image">
            <a:extLst>
              <a:ext uri="{FF2B5EF4-FFF2-40B4-BE49-F238E27FC236}">
                <a16:creationId xmlns:a16="http://schemas.microsoft.com/office/drawing/2014/main" id="{1F6EA444-CCD5-43A4-848C-62DE7C63DDF9}"/>
              </a:ext>
              <a:ext uri="{C183D7F6-B498-43B3-948B-1728B52AA6E4}">
                <adec:decorative xmlns="" xmlns:adec="http://schemas.microsoft.com/office/drawing/2017/decorative" val="0"/>
              </a:ext>
            </a:extLst>
          </p:cNvPr>
          <p:cNvPicPr>
            <a:picLocks noChangeAspect="1"/>
          </p:cNvPicPr>
          <p:nvPr/>
        </p:nvPicPr>
        <p:blipFill rotWithShape="1">
          <a:blip r:embed="rId2">
            <a:duotone>
              <a:prstClr val="black"/>
              <a:srgbClr val="0078D2">
                <a:tint val="45000"/>
                <a:satMod val="400000"/>
              </a:srgbClr>
            </a:duotone>
          </a:blip>
          <a:srcRect l="628" t="2511" r="5872" b="52616"/>
          <a:stretch/>
        </p:blipFill>
        <p:spPr>
          <a:xfrm>
            <a:off x="1" y="-10632"/>
            <a:ext cx="12191999" cy="3916426"/>
          </a:xfrm>
          <a:prstGeom prst="rect">
            <a:avLst/>
          </a:prstGeom>
        </p:spPr>
      </p:pic>
      <p:sp>
        <p:nvSpPr>
          <p:cNvPr id="9" name="TextBox 8"/>
          <p:cNvSpPr txBox="1"/>
          <p:nvPr/>
        </p:nvSpPr>
        <p:spPr>
          <a:xfrm>
            <a:off x="-220988" y="6335143"/>
            <a:ext cx="12382844" cy="307777"/>
          </a:xfrm>
          <a:prstGeom prst="rect">
            <a:avLst/>
          </a:prstGeom>
          <a:noFill/>
        </p:spPr>
        <p:txBody>
          <a:bodyPr wrap="square" rtlCol="0">
            <a:spAutoFit/>
          </a:bodyPr>
          <a:lstStyle/>
          <a:p>
            <a:pPr algn="ctr"/>
            <a:r>
              <a:rPr lang="en-US" sz="1400" dirty="0" smtClean="0"/>
              <a:t>      </a:t>
            </a:r>
            <a:r>
              <a:rPr lang="en-US" sz="1400" dirty="0" smtClean="0"/>
              <a:t>Oksana Vovk</a:t>
            </a:r>
            <a:r>
              <a:rPr lang="en-US" sz="1400" dirty="0" smtClean="0"/>
              <a:t>               </a:t>
            </a:r>
            <a:r>
              <a:rPr lang="en-US" sz="1400" dirty="0" smtClean="0"/>
              <a:t>black and rose</a:t>
            </a:r>
            <a:endParaRPr lang="en-US" sz="1400"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20080" y="6335143"/>
            <a:ext cx="455758" cy="327837"/>
          </a:xfrm>
          <a:prstGeom prst="rect">
            <a:avLst/>
          </a:prstGeom>
        </p:spPr>
      </p:pic>
      <p:sp>
        <p:nvSpPr>
          <p:cNvPr id="13" name="Moon 12"/>
          <p:cNvSpPr/>
          <p:nvPr/>
        </p:nvSpPr>
        <p:spPr>
          <a:xfrm rot="15334431">
            <a:off x="3276764" y="-2927402"/>
            <a:ext cx="6043026" cy="11810580"/>
          </a:xfrm>
          <a:custGeom>
            <a:avLst/>
            <a:gdLst>
              <a:gd name="connsiteX0" fmla="*/ 4809982 w 4809982"/>
              <a:gd name="connsiteY0" fmla="*/ 15564487 h 15564487"/>
              <a:gd name="connsiteX1" fmla="*/ 0 w 4809982"/>
              <a:gd name="connsiteY1" fmla="*/ 7782243 h 15564487"/>
              <a:gd name="connsiteX2" fmla="*/ 4809982 w 4809982"/>
              <a:gd name="connsiteY2" fmla="*/ -1 h 15564487"/>
              <a:gd name="connsiteX3" fmla="*/ 1864254 w 4809982"/>
              <a:gd name="connsiteY3" fmla="*/ 7782243 h 15564487"/>
              <a:gd name="connsiteX4" fmla="*/ 4809984 w 4809982"/>
              <a:gd name="connsiteY4" fmla="*/ 15564487 h 15564487"/>
              <a:gd name="connsiteX5" fmla="*/ 4809982 w 4809982"/>
              <a:gd name="connsiteY5" fmla="*/ 15564487 h 15564487"/>
              <a:gd name="connsiteX0" fmla="*/ 2447119 w 5018216"/>
              <a:gd name="connsiteY0" fmla="*/ 11611985 h 15564488"/>
              <a:gd name="connsiteX1" fmla="*/ 208232 w 5018216"/>
              <a:gd name="connsiteY1" fmla="*/ 7782244 h 15564488"/>
              <a:gd name="connsiteX2" fmla="*/ 5018214 w 5018216"/>
              <a:gd name="connsiteY2" fmla="*/ 0 h 15564488"/>
              <a:gd name="connsiteX3" fmla="*/ 2072486 w 5018216"/>
              <a:gd name="connsiteY3" fmla="*/ 7782244 h 15564488"/>
              <a:gd name="connsiteX4" fmla="*/ 5018216 w 5018216"/>
              <a:gd name="connsiteY4" fmla="*/ 15564488 h 15564488"/>
              <a:gd name="connsiteX5" fmla="*/ 2447119 w 5018216"/>
              <a:gd name="connsiteY5" fmla="*/ 11611985 h 15564488"/>
              <a:gd name="connsiteX0" fmla="*/ 2447119 w 5018214"/>
              <a:gd name="connsiteY0" fmla="*/ 11611985 h 11611985"/>
              <a:gd name="connsiteX1" fmla="*/ 208232 w 5018214"/>
              <a:gd name="connsiteY1" fmla="*/ 7782244 h 11611985"/>
              <a:gd name="connsiteX2" fmla="*/ 5018214 w 5018214"/>
              <a:gd name="connsiteY2" fmla="*/ 0 h 11611985"/>
              <a:gd name="connsiteX3" fmla="*/ 2072486 w 5018214"/>
              <a:gd name="connsiteY3" fmla="*/ 7782244 h 11611985"/>
              <a:gd name="connsiteX4" fmla="*/ 1864811 w 5018214"/>
              <a:gd name="connsiteY4" fmla="*/ 11516141 h 11611985"/>
              <a:gd name="connsiteX5" fmla="*/ 2447119 w 5018214"/>
              <a:gd name="connsiteY5" fmla="*/ 11611985 h 11611985"/>
              <a:gd name="connsiteX0" fmla="*/ 1205351 w 6705875"/>
              <a:gd name="connsiteY0" fmla="*/ 12827679 h 12827679"/>
              <a:gd name="connsiteX1" fmla="*/ 1895893 w 6705875"/>
              <a:gd name="connsiteY1" fmla="*/ 7782244 h 12827679"/>
              <a:gd name="connsiteX2" fmla="*/ 6705875 w 6705875"/>
              <a:gd name="connsiteY2" fmla="*/ 0 h 12827679"/>
              <a:gd name="connsiteX3" fmla="*/ 3760147 w 6705875"/>
              <a:gd name="connsiteY3" fmla="*/ 7782244 h 12827679"/>
              <a:gd name="connsiteX4" fmla="*/ 3552472 w 6705875"/>
              <a:gd name="connsiteY4" fmla="*/ 11516141 h 12827679"/>
              <a:gd name="connsiteX5" fmla="*/ 1205351 w 6705875"/>
              <a:gd name="connsiteY5" fmla="*/ 12827679 h 12827679"/>
              <a:gd name="connsiteX0" fmla="*/ 1205351 w 6705875"/>
              <a:gd name="connsiteY0" fmla="*/ 12827679 h 12827679"/>
              <a:gd name="connsiteX1" fmla="*/ 1895893 w 6705875"/>
              <a:gd name="connsiteY1" fmla="*/ 7782244 h 12827679"/>
              <a:gd name="connsiteX2" fmla="*/ 6705875 w 6705875"/>
              <a:gd name="connsiteY2" fmla="*/ 0 h 12827679"/>
              <a:gd name="connsiteX3" fmla="*/ 3760147 w 6705875"/>
              <a:gd name="connsiteY3" fmla="*/ 7782244 h 12827679"/>
              <a:gd name="connsiteX4" fmla="*/ 1485553 w 6705875"/>
              <a:gd name="connsiteY4" fmla="*/ 12157909 h 12827679"/>
              <a:gd name="connsiteX5" fmla="*/ 1205351 w 6705875"/>
              <a:gd name="connsiteY5" fmla="*/ 12827679 h 12827679"/>
              <a:gd name="connsiteX0" fmla="*/ 1205351 w 6705875"/>
              <a:gd name="connsiteY0" fmla="*/ 12827679 h 12827679"/>
              <a:gd name="connsiteX1" fmla="*/ 1895893 w 6705875"/>
              <a:gd name="connsiteY1" fmla="*/ 7782244 h 12827679"/>
              <a:gd name="connsiteX2" fmla="*/ 6705875 w 6705875"/>
              <a:gd name="connsiteY2" fmla="*/ 0 h 12827679"/>
              <a:gd name="connsiteX3" fmla="*/ 3760147 w 6705875"/>
              <a:gd name="connsiteY3" fmla="*/ 7782244 h 12827679"/>
              <a:gd name="connsiteX4" fmla="*/ 1485553 w 6705875"/>
              <a:gd name="connsiteY4" fmla="*/ 12157909 h 12827679"/>
              <a:gd name="connsiteX5" fmla="*/ 1205351 w 6705875"/>
              <a:gd name="connsiteY5" fmla="*/ 12827679 h 12827679"/>
              <a:gd name="connsiteX0" fmla="*/ 976169 w 7742612"/>
              <a:gd name="connsiteY0" fmla="*/ 13554106 h 13554106"/>
              <a:gd name="connsiteX1" fmla="*/ 2932630 w 7742612"/>
              <a:gd name="connsiteY1" fmla="*/ 7782244 h 13554106"/>
              <a:gd name="connsiteX2" fmla="*/ 7742612 w 7742612"/>
              <a:gd name="connsiteY2" fmla="*/ 0 h 13554106"/>
              <a:gd name="connsiteX3" fmla="*/ 4796884 w 7742612"/>
              <a:gd name="connsiteY3" fmla="*/ 7782244 h 13554106"/>
              <a:gd name="connsiteX4" fmla="*/ 2522290 w 7742612"/>
              <a:gd name="connsiteY4" fmla="*/ 12157909 h 13554106"/>
              <a:gd name="connsiteX5" fmla="*/ 976169 w 7742612"/>
              <a:gd name="connsiteY5" fmla="*/ 13554106 h 13554106"/>
              <a:gd name="connsiteX0" fmla="*/ 976169 w 7742612"/>
              <a:gd name="connsiteY0" fmla="*/ 13554106 h 13554106"/>
              <a:gd name="connsiteX1" fmla="*/ 2932630 w 7742612"/>
              <a:gd name="connsiteY1" fmla="*/ 7782244 h 13554106"/>
              <a:gd name="connsiteX2" fmla="*/ 7742612 w 7742612"/>
              <a:gd name="connsiteY2" fmla="*/ 0 h 13554106"/>
              <a:gd name="connsiteX3" fmla="*/ 4796884 w 7742612"/>
              <a:gd name="connsiteY3" fmla="*/ 7782244 h 13554106"/>
              <a:gd name="connsiteX4" fmla="*/ 2195475 w 7742612"/>
              <a:gd name="connsiteY4" fmla="*/ 12694292 h 13554106"/>
              <a:gd name="connsiteX5" fmla="*/ 976169 w 7742612"/>
              <a:gd name="connsiteY5" fmla="*/ 13554106 h 13554106"/>
              <a:gd name="connsiteX0" fmla="*/ 976169 w 7742612"/>
              <a:gd name="connsiteY0" fmla="*/ 13554106 h 13645225"/>
              <a:gd name="connsiteX1" fmla="*/ 2932630 w 7742612"/>
              <a:gd name="connsiteY1" fmla="*/ 7782244 h 13645225"/>
              <a:gd name="connsiteX2" fmla="*/ 7742612 w 7742612"/>
              <a:gd name="connsiteY2" fmla="*/ 0 h 13645225"/>
              <a:gd name="connsiteX3" fmla="*/ 4796884 w 7742612"/>
              <a:gd name="connsiteY3" fmla="*/ 7782244 h 13645225"/>
              <a:gd name="connsiteX4" fmla="*/ 1330400 w 7742612"/>
              <a:gd name="connsiteY4" fmla="*/ 13645225 h 13645225"/>
              <a:gd name="connsiteX5" fmla="*/ 976169 w 7742612"/>
              <a:gd name="connsiteY5" fmla="*/ 13554106 h 13645225"/>
              <a:gd name="connsiteX0" fmla="*/ 971464 w 7554607"/>
              <a:gd name="connsiteY0" fmla="*/ 13156151 h 13247270"/>
              <a:gd name="connsiteX1" fmla="*/ 2927925 w 7554607"/>
              <a:gd name="connsiteY1" fmla="*/ 7384289 h 13247270"/>
              <a:gd name="connsiteX2" fmla="*/ 7554607 w 7554607"/>
              <a:gd name="connsiteY2" fmla="*/ 0 h 13247270"/>
              <a:gd name="connsiteX3" fmla="*/ 4792179 w 7554607"/>
              <a:gd name="connsiteY3" fmla="*/ 7384289 h 13247270"/>
              <a:gd name="connsiteX4" fmla="*/ 1325695 w 7554607"/>
              <a:gd name="connsiteY4" fmla="*/ 13247270 h 13247270"/>
              <a:gd name="connsiteX5" fmla="*/ 971464 w 7554607"/>
              <a:gd name="connsiteY5" fmla="*/ 13156151 h 13247270"/>
              <a:gd name="connsiteX0" fmla="*/ 934415 w 6022410"/>
              <a:gd name="connsiteY0" fmla="*/ 11800796 h 11891915"/>
              <a:gd name="connsiteX1" fmla="*/ 2890876 w 6022410"/>
              <a:gd name="connsiteY1" fmla="*/ 6028934 h 11891915"/>
              <a:gd name="connsiteX2" fmla="*/ 6022410 w 6022410"/>
              <a:gd name="connsiteY2" fmla="*/ 0 h 11891915"/>
              <a:gd name="connsiteX3" fmla="*/ 4755130 w 6022410"/>
              <a:gd name="connsiteY3" fmla="*/ 6028934 h 11891915"/>
              <a:gd name="connsiteX4" fmla="*/ 1288646 w 6022410"/>
              <a:gd name="connsiteY4" fmla="*/ 11891915 h 11891915"/>
              <a:gd name="connsiteX5" fmla="*/ 934415 w 6022410"/>
              <a:gd name="connsiteY5" fmla="*/ 11800796 h 11891915"/>
              <a:gd name="connsiteX0" fmla="*/ 934415 w 6022410"/>
              <a:gd name="connsiteY0" fmla="*/ 11800796 h 11891915"/>
              <a:gd name="connsiteX1" fmla="*/ 2890876 w 6022410"/>
              <a:gd name="connsiteY1" fmla="*/ 6028934 h 11891915"/>
              <a:gd name="connsiteX2" fmla="*/ 6022410 w 6022410"/>
              <a:gd name="connsiteY2" fmla="*/ 0 h 11891915"/>
              <a:gd name="connsiteX3" fmla="*/ 4755130 w 6022410"/>
              <a:gd name="connsiteY3" fmla="*/ 6028934 h 11891915"/>
              <a:gd name="connsiteX4" fmla="*/ 1288646 w 6022410"/>
              <a:gd name="connsiteY4" fmla="*/ 11891915 h 11891915"/>
              <a:gd name="connsiteX5" fmla="*/ 934415 w 6022410"/>
              <a:gd name="connsiteY5" fmla="*/ 11800796 h 11891915"/>
              <a:gd name="connsiteX0" fmla="*/ 943722 w 6416333"/>
              <a:gd name="connsiteY0" fmla="*/ 11985107 h 12076226"/>
              <a:gd name="connsiteX1" fmla="*/ 2900183 w 6416333"/>
              <a:gd name="connsiteY1" fmla="*/ 6213245 h 12076226"/>
              <a:gd name="connsiteX2" fmla="*/ 6416333 w 6416333"/>
              <a:gd name="connsiteY2" fmla="*/ 0 h 12076226"/>
              <a:gd name="connsiteX3" fmla="*/ 4764437 w 6416333"/>
              <a:gd name="connsiteY3" fmla="*/ 6213245 h 12076226"/>
              <a:gd name="connsiteX4" fmla="*/ 1297953 w 6416333"/>
              <a:gd name="connsiteY4" fmla="*/ 12076226 h 12076226"/>
              <a:gd name="connsiteX5" fmla="*/ 943722 w 6416333"/>
              <a:gd name="connsiteY5" fmla="*/ 11985107 h 12076226"/>
              <a:gd name="connsiteX0" fmla="*/ 935791 w 6081027"/>
              <a:gd name="connsiteY0" fmla="*/ 11376260 h 11467379"/>
              <a:gd name="connsiteX1" fmla="*/ 2892252 w 6081027"/>
              <a:gd name="connsiteY1" fmla="*/ 5604398 h 11467379"/>
              <a:gd name="connsiteX2" fmla="*/ 6081027 w 6081027"/>
              <a:gd name="connsiteY2" fmla="*/ 0 h 11467379"/>
              <a:gd name="connsiteX3" fmla="*/ 4756506 w 6081027"/>
              <a:gd name="connsiteY3" fmla="*/ 5604398 h 11467379"/>
              <a:gd name="connsiteX4" fmla="*/ 1290022 w 6081027"/>
              <a:gd name="connsiteY4" fmla="*/ 11467379 h 11467379"/>
              <a:gd name="connsiteX5" fmla="*/ 935791 w 6081027"/>
              <a:gd name="connsiteY5" fmla="*/ 11376260 h 11467379"/>
              <a:gd name="connsiteX0" fmla="*/ 935791 w 6081027"/>
              <a:gd name="connsiteY0" fmla="*/ 11376260 h 11467379"/>
              <a:gd name="connsiteX1" fmla="*/ 2892252 w 6081027"/>
              <a:gd name="connsiteY1" fmla="*/ 5604398 h 11467379"/>
              <a:gd name="connsiteX2" fmla="*/ 6081027 w 6081027"/>
              <a:gd name="connsiteY2" fmla="*/ 0 h 11467379"/>
              <a:gd name="connsiteX3" fmla="*/ 4756506 w 6081027"/>
              <a:gd name="connsiteY3" fmla="*/ 5604398 h 11467379"/>
              <a:gd name="connsiteX4" fmla="*/ 1290022 w 6081027"/>
              <a:gd name="connsiteY4" fmla="*/ 11467379 h 11467379"/>
              <a:gd name="connsiteX5" fmla="*/ 935791 w 6081027"/>
              <a:gd name="connsiteY5" fmla="*/ 11376260 h 11467379"/>
              <a:gd name="connsiteX0" fmla="*/ 935791 w 6081027"/>
              <a:gd name="connsiteY0" fmla="*/ 11576765 h 11667884"/>
              <a:gd name="connsiteX1" fmla="*/ 2892252 w 6081027"/>
              <a:gd name="connsiteY1" fmla="*/ 5804903 h 11667884"/>
              <a:gd name="connsiteX2" fmla="*/ 6081027 w 6081027"/>
              <a:gd name="connsiteY2" fmla="*/ 200505 h 11667884"/>
              <a:gd name="connsiteX3" fmla="*/ 4756506 w 6081027"/>
              <a:gd name="connsiteY3" fmla="*/ 5804903 h 11667884"/>
              <a:gd name="connsiteX4" fmla="*/ 1290022 w 6081027"/>
              <a:gd name="connsiteY4" fmla="*/ 11667884 h 11667884"/>
              <a:gd name="connsiteX5" fmla="*/ 935791 w 6081027"/>
              <a:gd name="connsiteY5" fmla="*/ 11576765 h 11667884"/>
              <a:gd name="connsiteX0" fmla="*/ 941946 w 6087182"/>
              <a:gd name="connsiteY0" fmla="*/ 11569546 h 11660665"/>
              <a:gd name="connsiteX1" fmla="*/ 64814 w 6087182"/>
              <a:gd name="connsiteY1" fmla="*/ 10178773 h 11660665"/>
              <a:gd name="connsiteX2" fmla="*/ 2898407 w 6087182"/>
              <a:gd name="connsiteY2" fmla="*/ 5797684 h 11660665"/>
              <a:gd name="connsiteX3" fmla="*/ 6087182 w 6087182"/>
              <a:gd name="connsiteY3" fmla="*/ 193286 h 11660665"/>
              <a:gd name="connsiteX4" fmla="*/ 4762661 w 6087182"/>
              <a:gd name="connsiteY4" fmla="*/ 5797684 h 11660665"/>
              <a:gd name="connsiteX5" fmla="*/ 1296177 w 6087182"/>
              <a:gd name="connsiteY5" fmla="*/ 11660665 h 11660665"/>
              <a:gd name="connsiteX6" fmla="*/ 941946 w 6087182"/>
              <a:gd name="connsiteY6" fmla="*/ 11569546 h 11660665"/>
              <a:gd name="connsiteX0" fmla="*/ 941946 w 6087182"/>
              <a:gd name="connsiteY0" fmla="*/ 11569546 h 11613833"/>
              <a:gd name="connsiteX1" fmla="*/ 64814 w 6087182"/>
              <a:gd name="connsiteY1" fmla="*/ 10178773 h 11613833"/>
              <a:gd name="connsiteX2" fmla="*/ 2898407 w 6087182"/>
              <a:gd name="connsiteY2" fmla="*/ 5797684 h 11613833"/>
              <a:gd name="connsiteX3" fmla="*/ 6087182 w 6087182"/>
              <a:gd name="connsiteY3" fmla="*/ 193286 h 11613833"/>
              <a:gd name="connsiteX4" fmla="*/ 4762661 w 6087182"/>
              <a:gd name="connsiteY4" fmla="*/ 5797684 h 11613833"/>
              <a:gd name="connsiteX5" fmla="*/ 1348401 w 6087182"/>
              <a:gd name="connsiteY5" fmla="*/ 11613833 h 11613833"/>
              <a:gd name="connsiteX6" fmla="*/ 941946 w 6087182"/>
              <a:gd name="connsiteY6" fmla="*/ 11569546 h 11613833"/>
              <a:gd name="connsiteX0" fmla="*/ 955740 w 6086435"/>
              <a:gd name="connsiteY0" fmla="*/ 11513020 h 11613833"/>
              <a:gd name="connsiteX1" fmla="*/ 64067 w 6086435"/>
              <a:gd name="connsiteY1" fmla="*/ 10178773 h 11613833"/>
              <a:gd name="connsiteX2" fmla="*/ 2897660 w 6086435"/>
              <a:gd name="connsiteY2" fmla="*/ 5797684 h 11613833"/>
              <a:gd name="connsiteX3" fmla="*/ 6086435 w 6086435"/>
              <a:gd name="connsiteY3" fmla="*/ 193286 h 11613833"/>
              <a:gd name="connsiteX4" fmla="*/ 4761914 w 6086435"/>
              <a:gd name="connsiteY4" fmla="*/ 5797684 h 11613833"/>
              <a:gd name="connsiteX5" fmla="*/ 1347654 w 6086435"/>
              <a:gd name="connsiteY5" fmla="*/ 11613833 h 11613833"/>
              <a:gd name="connsiteX6" fmla="*/ 955740 w 6086435"/>
              <a:gd name="connsiteY6" fmla="*/ 11513020 h 11613833"/>
              <a:gd name="connsiteX0" fmla="*/ 955740 w 6086435"/>
              <a:gd name="connsiteY0" fmla="*/ 11513020 h 11584921"/>
              <a:gd name="connsiteX1" fmla="*/ 64067 w 6086435"/>
              <a:gd name="connsiteY1" fmla="*/ 10178773 h 11584921"/>
              <a:gd name="connsiteX2" fmla="*/ 2897660 w 6086435"/>
              <a:gd name="connsiteY2" fmla="*/ 5797684 h 11584921"/>
              <a:gd name="connsiteX3" fmla="*/ 6086435 w 6086435"/>
              <a:gd name="connsiteY3" fmla="*/ 193286 h 11584921"/>
              <a:gd name="connsiteX4" fmla="*/ 4761914 w 6086435"/>
              <a:gd name="connsiteY4" fmla="*/ 5797684 h 11584921"/>
              <a:gd name="connsiteX5" fmla="*/ 1396594 w 6086435"/>
              <a:gd name="connsiteY5" fmla="*/ 11584921 h 11584921"/>
              <a:gd name="connsiteX6" fmla="*/ 955740 w 6086435"/>
              <a:gd name="connsiteY6" fmla="*/ 11513020 h 11584921"/>
              <a:gd name="connsiteX0" fmla="*/ 960492 w 6086181"/>
              <a:gd name="connsiteY0" fmla="*/ 11493557 h 11584921"/>
              <a:gd name="connsiteX1" fmla="*/ 63813 w 6086181"/>
              <a:gd name="connsiteY1" fmla="*/ 10178773 h 11584921"/>
              <a:gd name="connsiteX2" fmla="*/ 2897406 w 6086181"/>
              <a:gd name="connsiteY2" fmla="*/ 5797684 h 11584921"/>
              <a:gd name="connsiteX3" fmla="*/ 6086181 w 6086181"/>
              <a:gd name="connsiteY3" fmla="*/ 193286 h 11584921"/>
              <a:gd name="connsiteX4" fmla="*/ 4761660 w 6086181"/>
              <a:gd name="connsiteY4" fmla="*/ 5797684 h 11584921"/>
              <a:gd name="connsiteX5" fmla="*/ 1396340 w 6086181"/>
              <a:gd name="connsiteY5" fmla="*/ 11584921 h 11584921"/>
              <a:gd name="connsiteX6" fmla="*/ 960492 w 6086181"/>
              <a:gd name="connsiteY6" fmla="*/ 11493557 h 11584921"/>
              <a:gd name="connsiteX0" fmla="*/ 960492 w 6086181"/>
              <a:gd name="connsiteY0" fmla="*/ 11493557 h 11493557"/>
              <a:gd name="connsiteX1" fmla="*/ 63813 w 6086181"/>
              <a:gd name="connsiteY1" fmla="*/ 10178773 h 11493557"/>
              <a:gd name="connsiteX2" fmla="*/ 2897406 w 6086181"/>
              <a:gd name="connsiteY2" fmla="*/ 5797684 h 11493557"/>
              <a:gd name="connsiteX3" fmla="*/ 6086181 w 6086181"/>
              <a:gd name="connsiteY3" fmla="*/ 193286 h 11493557"/>
              <a:gd name="connsiteX4" fmla="*/ 4761660 w 6086181"/>
              <a:gd name="connsiteY4" fmla="*/ 5797684 h 11493557"/>
              <a:gd name="connsiteX5" fmla="*/ 2358573 w 6086181"/>
              <a:gd name="connsiteY5" fmla="*/ 10897625 h 11493557"/>
              <a:gd name="connsiteX6" fmla="*/ 960492 w 6086181"/>
              <a:gd name="connsiteY6" fmla="*/ 11493557 h 11493557"/>
              <a:gd name="connsiteX0" fmla="*/ 960492 w 6086181"/>
              <a:gd name="connsiteY0" fmla="*/ 11493557 h 11493557"/>
              <a:gd name="connsiteX1" fmla="*/ 63813 w 6086181"/>
              <a:gd name="connsiteY1" fmla="*/ 10178773 h 11493557"/>
              <a:gd name="connsiteX2" fmla="*/ 2897406 w 6086181"/>
              <a:gd name="connsiteY2" fmla="*/ 5797684 h 11493557"/>
              <a:gd name="connsiteX3" fmla="*/ 6086181 w 6086181"/>
              <a:gd name="connsiteY3" fmla="*/ 193286 h 11493557"/>
              <a:gd name="connsiteX4" fmla="*/ 4761660 w 6086181"/>
              <a:gd name="connsiteY4" fmla="*/ 5797684 h 11493557"/>
              <a:gd name="connsiteX5" fmla="*/ 2358573 w 6086181"/>
              <a:gd name="connsiteY5" fmla="*/ 10897625 h 11493557"/>
              <a:gd name="connsiteX6" fmla="*/ 960492 w 6086181"/>
              <a:gd name="connsiteY6" fmla="*/ 11493557 h 11493557"/>
              <a:gd name="connsiteX0" fmla="*/ 1175975 w 6076518"/>
              <a:gd name="connsiteY0" fmla="*/ 10643089 h 10897625"/>
              <a:gd name="connsiteX1" fmla="*/ 54150 w 6076518"/>
              <a:gd name="connsiteY1" fmla="*/ 10178773 h 10897625"/>
              <a:gd name="connsiteX2" fmla="*/ 2887743 w 6076518"/>
              <a:gd name="connsiteY2" fmla="*/ 5797684 h 10897625"/>
              <a:gd name="connsiteX3" fmla="*/ 6076518 w 6076518"/>
              <a:gd name="connsiteY3" fmla="*/ 193286 h 10897625"/>
              <a:gd name="connsiteX4" fmla="*/ 4751997 w 6076518"/>
              <a:gd name="connsiteY4" fmla="*/ 5797684 h 10897625"/>
              <a:gd name="connsiteX5" fmla="*/ 2348910 w 6076518"/>
              <a:gd name="connsiteY5" fmla="*/ 10897625 h 10897625"/>
              <a:gd name="connsiteX6" fmla="*/ 1175975 w 6076518"/>
              <a:gd name="connsiteY6" fmla="*/ 10643089 h 10897625"/>
              <a:gd name="connsiteX0" fmla="*/ 1184768 w 6085311"/>
              <a:gd name="connsiteY0" fmla="*/ 10643089 h 10897625"/>
              <a:gd name="connsiteX1" fmla="*/ 62943 w 6085311"/>
              <a:gd name="connsiteY1" fmla="*/ 10178773 h 10897625"/>
              <a:gd name="connsiteX2" fmla="*/ 2896536 w 6085311"/>
              <a:gd name="connsiteY2" fmla="*/ 5797684 h 10897625"/>
              <a:gd name="connsiteX3" fmla="*/ 6085311 w 6085311"/>
              <a:gd name="connsiteY3" fmla="*/ 193286 h 10897625"/>
              <a:gd name="connsiteX4" fmla="*/ 4760790 w 6085311"/>
              <a:gd name="connsiteY4" fmla="*/ 5797684 h 10897625"/>
              <a:gd name="connsiteX5" fmla="*/ 2357703 w 6085311"/>
              <a:gd name="connsiteY5" fmla="*/ 10897625 h 10897625"/>
              <a:gd name="connsiteX6" fmla="*/ 1184768 w 6085311"/>
              <a:gd name="connsiteY6" fmla="*/ 10643089 h 10897625"/>
              <a:gd name="connsiteX0" fmla="*/ 1121838 w 6022381"/>
              <a:gd name="connsiteY0" fmla="*/ 10643089 h 10897625"/>
              <a:gd name="connsiteX1" fmla="*/ 13 w 6022381"/>
              <a:gd name="connsiteY1" fmla="*/ 10178773 h 10897625"/>
              <a:gd name="connsiteX2" fmla="*/ 2833606 w 6022381"/>
              <a:gd name="connsiteY2" fmla="*/ 5797684 h 10897625"/>
              <a:gd name="connsiteX3" fmla="*/ 6022381 w 6022381"/>
              <a:gd name="connsiteY3" fmla="*/ 193286 h 10897625"/>
              <a:gd name="connsiteX4" fmla="*/ 4697860 w 6022381"/>
              <a:gd name="connsiteY4" fmla="*/ 5797684 h 10897625"/>
              <a:gd name="connsiteX5" fmla="*/ 2294773 w 6022381"/>
              <a:gd name="connsiteY5" fmla="*/ 10897625 h 10897625"/>
              <a:gd name="connsiteX6" fmla="*/ 1121838 w 6022381"/>
              <a:gd name="connsiteY6" fmla="*/ 10643089 h 10897625"/>
              <a:gd name="connsiteX0" fmla="*/ 1121838 w 6043026"/>
              <a:gd name="connsiteY0" fmla="*/ 10671750 h 10926286"/>
              <a:gd name="connsiteX1" fmla="*/ 13 w 6043026"/>
              <a:gd name="connsiteY1" fmla="*/ 10207434 h 10926286"/>
              <a:gd name="connsiteX2" fmla="*/ 2833606 w 6043026"/>
              <a:gd name="connsiteY2" fmla="*/ 5826345 h 10926286"/>
              <a:gd name="connsiteX3" fmla="*/ 6043026 w 6043026"/>
              <a:gd name="connsiteY3" fmla="*/ 192515 h 10926286"/>
              <a:gd name="connsiteX4" fmla="*/ 4697860 w 6043026"/>
              <a:gd name="connsiteY4" fmla="*/ 5826345 h 10926286"/>
              <a:gd name="connsiteX5" fmla="*/ 2294773 w 6043026"/>
              <a:gd name="connsiteY5" fmla="*/ 10926286 h 10926286"/>
              <a:gd name="connsiteX6" fmla="*/ 1121838 w 6043026"/>
              <a:gd name="connsiteY6" fmla="*/ 10671750 h 10926286"/>
              <a:gd name="connsiteX0" fmla="*/ 1121838 w 6043026"/>
              <a:gd name="connsiteY0" fmla="*/ 10621774 h 10876310"/>
              <a:gd name="connsiteX1" fmla="*/ 13 w 6043026"/>
              <a:gd name="connsiteY1" fmla="*/ 10157458 h 10876310"/>
              <a:gd name="connsiteX2" fmla="*/ 2833606 w 6043026"/>
              <a:gd name="connsiteY2" fmla="*/ 5776369 h 10876310"/>
              <a:gd name="connsiteX3" fmla="*/ 6043026 w 6043026"/>
              <a:gd name="connsiteY3" fmla="*/ 142539 h 10876310"/>
              <a:gd name="connsiteX4" fmla="*/ 4697860 w 6043026"/>
              <a:gd name="connsiteY4" fmla="*/ 5776369 h 10876310"/>
              <a:gd name="connsiteX5" fmla="*/ 2294773 w 6043026"/>
              <a:gd name="connsiteY5" fmla="*/ 10876310 h 10876310"/>
              <a:gd name="connsiteX6" fmla="*/ 1121838 w 6043026"/>
              <a:gd name="connsiteY6" fmla="*/ 10621774 h 10876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43026" h="10876310">
                <a:moveTo>
                  <a:pt x="1121838" y="10621774"/>
                </a:moveTo>
                <a:cubicBezTo>
                  <a:pt x="700220" y="10479536"/>
                  <a:pt x="-3392" y="10498001"/>
                  <a:pt x="13" y="10157458"/>
                </a:cubicBezTo>
                <a:cubicBezTo>
                  <a:pt x="326090" y="9195481"/>
                  <a:pt x="1826437" y="7445522"/>
                  <a:pt x="2833606" y="5776369"/>
                </a:cubicBezTo>
                <a:cubicBezTo>
                  <a:pt x="3840775" y="4107216"/>
                  <a:pt x="2137069" y="-904758"/>
                  <a:pt x="6043026" y="142539"/>
                </a:cubicBezTo>
                <a:cubicBezTo>
                  <a:pt x="4701575" y="2924576"/>
                  <a:pt x="4697859" y="2492778"/>
                  <a:pt x="4697860" y="5776369"/>
                </a:cubicBezTo>
                <a:cubicBezTo>
                  <a:pt x="4697860" y="9059961"/>
                  <a:pt x="3204812" y="10259722"/>
                  <a:pt x="2294773" y="10876310"/>
                </a:cubicBezTo>
                <a:cubicBezTo>
                  <a:pt x="2294772" y="10876310"/>
                  <a:pt x="1121839" y="10621774"/>
                  <a:pt x="1121838" y="1062177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1354774" y="565384"/>
            <a:ext cx="9386371" cy="1177863"/>
            <a:chOff x="0" y="750728"/>
            <a:chExt cx="9233446" cy="1177863"/>
          </a:xfrm>
        </p:grpSpPr>
        <p:sp>
          <p:nvSpPr>
            <p:cNvPr id="4" name="Rectangle 3"/>
            <p:cNvSpPr/>
            <p:nvPr/>
          </p:nvSpPr>
          <p:spPr>
            <a:xfrm>
              <a:off x="0" y="750728"/>
              <a:ext cx="9233446" cy="1177863"/>
            </a:xfrm>
            <a:prstGeom prst="rect">
              <a:avLst/>
            </a:prstGeom>
            <a:solidFill>
              <a:schemeClr val="tx1"/>
            </a:solidFill>
            <a:ln>
              <a:noFill/>
            </a:ln>
            <a:effectLst>
              <a:outerShdw blurRad="165100" dist="152400" dir="5400000" sx="103000" sy="103000" algn="tl" rotWithShape="0">
                <a:prstClr val="black">
                  <a:alpha val="29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TextBox 4"/>
            <p:cNvSpPr txBox="1"/>
            <p:nvPr/>
          </p:nvSpPr>
          <p:spPr>
            <a:xfrm>
              <a:off x="0" y="854911"/>
              <a:ext cx="9233446" cy="1015663"/>
            </a:xfrm>
            <a:prstGeom prst="rect">
              <a:avLst/>
            </a:prstGeom>
            <a:noFill/>
          </p:spPr>
          <p:txBody>
            <a:bodyPr wrap="square" rtlCol="0">
              <a:spAutoFit/>
            </a:bodyPr>
            <a:lstStyle/>
            <a:p>
              <a:pPr algn="ctr"/>
              <a:r>
                <a:rPr lang="en-US" sz="6000" dirty="0" smtClean="0">
                  <a:solidFill>
                    <a:schemeClr val="bg1"/>
                  </a:solidFill>
                </a:rPr>
                <a:t>Dennis vs. SCIF</a:t>
              </a:r>
              <a:endParaRPr lang="en-US" sz="5700" b="1" dirty="0" smtClean="0">
                <a:solidFill>
                  <a:schemeClr val="bg1"/>
                </a:solidFill>
              </a:endParaRPr>
            </a:p>
          </p:txBody>
        </p:sp>
      </p:grpSp>
      <p:sp>
        <p:nvSpPr>
          <p:cNvPr id="2" name="Rectangle 1"/>
          <p:cNvSpPr/>
          <p:nvPr/>
        </p:nvSpPr>
        <p:spPr>
          <a:xfrm>
            <a:off x="0" y="2090058"/>
            <a:ext cx="10611853" cy="21292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840931" y="2994574"/>
            <a:ext cx="10672354" cy="1923604"/>
          </a:xfrm>
          <a:prstGeom prst="rect">
            <a:avLst/>
          </a:prstGeom>
          <a:noFill/>
        </p:spPr>
        <p:txBody>
          <a:bodyPr wrap="square" rtlCol="0">
            <a:spAutoFit/>
          </a:bodyPr>
          <a:lstStyle/>
          <a:p>
            <a:pPr marL="285750" lvl="0" indent="-285750">
              <a:buFont typeface="Arial" panose="020B0604020202020204" pitchFamily="34" charset="0"/>
              <a:buChar char="•"/>
            </a:pPr>
            <a:r>
              <a:rPr lang="en-US" sz="1700" dirty="0"/>
              <a:t>Administrative Director Rule 10133.54 is invalid because it exceeds the statutory authority granted to the Administrative Director under Labor Code sections 4658.5, subdivision (c), and 4658.7, subdivision (h), and restricts the exclusive adjudicatory power of the WCAB to adjudicate compensation claims, including disputes over supplemental job displacement benefits</a:t>
            </a:r>
          </a:p>
          <a:p>
            <a:pPr marL="285750" lvl="0" indent="-285750">
              <a:buFont typeface="Arial" panose="020B0604020202020204" pitchFamily="34" charset="0"/>
              <a:buChar char="•"/>
            </a:pPr>
            <a:endParaRPr lang="en-US" sz="1700" dirty="0"/>
          </a:p>
          <a:p>
            <a:pPr marL="285750" lvl="0" indent="-285750">
              <a:buFont typeface="Arial" panose="020B0604020202020204" pitchFamily="34" charset="0"/>
              <a:buChar char="•"/>
            </a:pPr>
            <a:r>
              <a:rPr lang="en-US" sz="1700" dirty="0"/>
              <a:t>An employer must show that it made a bona fide offer of regular, modified, or alternative work in order to avoid liability for a supplemental job displacement benefit voucher.</a:t>
            </a:r>
            <a:endParaRPr lang="en-US" sz="1700" dirty="0"/>
          </a:p>
        </p:txBody>
      </p:sp>
    </p:spTree>
    <p:extLst>
      <p:ext uri="{BB962C8B-B14F-4D97-AF65-F5344CB8AC3E}">
        <p14:creationId xmlns:p14="http://schemas.microsoft.com/office/powerpoint/2010/main" val="17586930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descr="geometric abstract image">
            <a:extLst>
              <a:ext uri="{FF2B5EF4-FFF2-40B4-BE49-F238E27FC236}">
                <a16:creationId xmlns:a16="http://schemas.microsoft.com/office/drawing/2014/main" id="{1F6EA444-CCD5-43A4-848C-62DE7C63DDF9}"/>
              </a:ext>
              <a:ext uri="{C183D7F6-B498-43B3-948B-1728B52AA6E4}">
                <adec:decorative xmlns="" xmlns:adec="http://schemas.microsoft.com/office/drawing/2017/decorative" val="0"/>
              </a:ext>
            </a:extLst>
          </p:cNvPr>
          <p:cNvPicPr>
            <a:picLocks noChangeAspect="1"/>
          </p:cNvPicPr>
          <p:nvPr/>
        </p:nvPicPr>
        <p:blipFill rotWithShape="1">
          <a:blip r:embed="rId2">
            <a:duotone>
              <a:prstClr val="black"/>
              <a:srgbClr val="0078D2">
                <a:tint val="45000"/>
                <a:satMod val="400000"/>
              </a:srgbClr>
            </a:duotone>
          </a:blip>
          <a:srcRect l="317" t="1116" r="37867" b="46686"/>
          <a:stretch/>
        </p:blipFill>
        <p:spPr>
          <a:xfrm>
            <a:off x="0" y="-10633"/>
            <a:ext cx="12215191" cy="6891051"/>
          </a:xfrm>
          <a:prstGeom prst="rect">
            <a:avLst/>
          </a:prstGeom>
        </p:spPr>
      </p:pic>
      <p:sp>
        <p:nvSpPr>
          <p:cNvPr id="8" name="Chord 7"/>
          <p:cNvSpPr/>
          <p:nvPr/>
        </p:nvSpPr>
        <p:spPr>
          <a:xfrm rot="5016032">
            <a:off x="2642630" y="1313250"/>
            <a:ext cx="2444783" cy="12544621"/>
          </a:xfrm>
          <a:prstGeom prst="chord">
            <a:avLst>
              <a:gd name="adj1" fmla="val 6497853"/>
              <a:gd name="adj2" fmla="val 16200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41160" y="6335143"/>
            <a:ext cx="12433160" cy="307777"/>
          </a:xfrm>
          <a:prstGeom prst="rect">
            <a:avLst/>
          </a:prstGeom>
          <a:noFill/>
        </p:spPr>
        <p:txBody>
          <a:bodyPr wrap="square" rtlCol="0">
            <a:spAutoFit/>
          </a:bodyPr>
          <a:lstStyle/>
          <a:p>
            <a:pPr algn="ctr"/>
            <a:r>
              <a:rPr lang="en-US" sz="1400" dirty="0" smtClean="0"/>
              <a:t>      </a:t>
            </a:r>
            <a:r>
              <a:rPr lang="en-US" sz="1400" dirty="0" smtClean="0"/>
              <a:t>Oksana Vovk</a:t>
            </a:r>
            <a:r>
              <a:rPr lang="en-US" sz="1400" dirty="0" smtClean="0"/>
              <a:t>               </a:t>
            </a:r>
            <a:r>
              <a:rPr lang="en-US" sz="1400" dirty="0" smtClean="0"/>
              <a:t>black and rose</a:t>
            </a:r>
            <a:endParaRPr lang="en-US" sz="1400"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20080" y="6335143"/>
            <a:ext cx="455758" cy="327837"/>
          </a:xfrm>
          <a:prstGeom prst="rect">
            <a:avLst/>
          </a:prstGeom>
        </p:spPr>
      </p:pic>
      <p:sp>
        <p:nvSpPr>
          <p:cNvPr id="2" name="Rectangle 1"/>
          <p:cNvSpPr/>
          <p:nvPr/>
        </p:nvSpPr>
        <p:spPr>
          <a:xfrm>
            <a:off x="-9728" y="-20681"/>
            <a:ext cx="8443609" cy="1698256"/>
          </a:xfrm>
          <a:custGeom>
            <a:avLst/>
            <a:gdLst>
              <a:gd name="connsiteX0" fmla="*/ 0 w 9114817"/>
              <a:gd name="connsiteY0" fmla="*/ 0 h 1663430"/>
              <a:gd name="connsiteX1" fmla="*/ 9114817 w 9114817"/>
              <a:gd name="connsiteY1" fmla="*/ 0 h 1663430"/>
              <a:gd name="connsiteX2" fmla="*/ 9114817 w 9114817"/>
              <a:gd name="connsiteY2" fmla="*/ 1663430 h 1663430"/>
              <a:gd name="connsiteX3" fmla="*/ 0 w 9114817"/>
              <a:gd name="connsiteY3" fmla="*/ 1663430 h 1663430"/>
              <a:gd name="connsiteX4" fmla="*/ 0 w 9114817"/>
              <a:gd name="connsiteY4" fmla="*/ 0 h 1663430"/>
              <a:gd name="connsiteX0" fmla="*/ 0 w 9114817"/>
              <a:gd name="connsiteY0" fmla="*/ 0 h 1663430"/>
              <a:gd name="connsiteX1" fmla="*/ 9114817 w 9114817"/>
              <a:gd name="connsiteY1" fmla="*/ 0 h 1663430"/>
              <a:gd name="connsiteX2" fmla="*/ 4990289 w 9114817"/>
              <a:gd name="connsiteY2" fmla="*/ 1400783 h 1663430"/>
              <a:gd name="connsiteX3" fmla="*/ 0 w 9114817"/>
              <a:gd name="connsiteY3" fmla="*/ 1663430 h 1663430"/>
              <a:gd name="connsiteX4" fmla="*/ 0 w 9114817"/>
              <a:gd name="connsiteY4" fmla="*/ 0 h 1663430"/>
              <a:gd name="connsiteX0" fmla="*/ 0 w 8394971"/>
              <a:gd name="connsiteY0" fmla="*/ 0 h 1663430"/>
              <a:gd name="connsiteX1" fmla="*/ 8394971 w 8394971"/>
              <a:gd name="connsiteY1" fmla="*/ 9728 h 1663430"/>
              <a:gd name="connsiteX2" fmla="*/ 4990289 w 8394971"/>
              <a:gd name="connsiteY2" fmla="*/ 1400783 h 1663430"/>
              <a:gd name="connsiteX3" fmla="*/ 0 w 8394971"/>
              <a:gd name="connsiteY3" fmla="*/ 1663430 h 1663430"/>
              <a:gd name="connsiteX4" fmla="*/ 0 w 8394971"/>
              <a:gd name="connsiteY4" fmla="*/ 0 h 1663430"/>
              <a:gd name="connsiteX0" fmla="*/ 0 w 8394971"/>
              <a:gd name="connsiteY0" fmla="*/ 0 h 1663430"/>
              <a:gd name="connsiteX1" fmla="*/ 8394971 w 8394971"/>
              <a:gd name="connsiteY1" fmla="*/ 9728 h 1663430"/>
              <a:gd name="connsiteX2" fmla="*/ 4990289 w 8394971"/>
              <a:gd name="connsiteY2" fmla="*/ 1400783 h 1663430"/>
              <a:gd name="connsiteX3" fmla="*/ 0 w 8394971"/>
              <a:gd name="connsiteY3" fmla="*/ 1663430 h 1663430"/>
              <a:gd name="connsiteX4" fmla="*/ 0 w 8394971"/>
              <a:gd name="connsiteY4" fmla="*/ 0 h 1663430"/>
              <a:gd name="connsiteX0" fmla="*/ 0 w 8394971"/>
              <a:gd name="connsiteY0" fmla="*/ 0 h 1663430"/>
              <a:gd name="connsiteX1" fmla="*/ 8394971 w 8394971"/>
              <a:gd name="connsiteY1" fmla="*/ 9728 h 1663430"/>
              <a:gd name="connsiteX2" fmla="*/ 4990289 w 8394971"/>
              <a:gd name="connsiteY2" fmla="*/ 1400783 h 1663430"/>
              <a:gd name="connsiteX3" fmla="*/ 0 w 8394971"/>
              <a:gd name="connsiteY3" fmla="*/ 1663430 h 1663430"/>
              <a:gd name="connsiteX4" fmla="*/ 0 w 8394971"/>
              <a:gd name="connsiteY4" fmla="*/ 0 h 1663430"/>
              <a:gd name="connsiteX0" fmla="*/ 0 w 8443609"/>
              <a:gd name="connsiteY0" fmla="*/ 0 h 1663430"/>
              <a:gd name="connsiteX1" fmla="*/ 8443609 w 8443609"/>
              <a:gd name="connsiteY1" fmla="*/ 9728 h 1663430"/>
              <a:gd name="connsiteX2" fmla="*/ 4990289 w 8443609"/>
              <a:gd name="connsiteY2" fmla="*/ 1400783 h 1663430"/>
              <a:gd name="connsiteX3" fmla="*/ 0 w 8443609"/>
              <a:gd name="connsiteY3" fmla="*/ 1663430 h 1663430"/>
              <a:gd name="connsiteX4" fmla="*/ 0 w 8443609"/>
              <a:gd name="connsiteY4" fmla="*/ 0 h 1663430"/>
              <a:gd name="connsiteX0" fmla="*/ 0 w 8443609"/>
              <a:gd name="connsiteY0" fmla="*/ 0 h 1663430"/>
              <a:gd name="connsiteX1" fmla="*/ 8443609 w 8443609"/>
              <a:gd name="connsiteY1" fmla="*/ 9728 h 1663430"/>
              <a:gd name="connsiteX2" fmla="*/ 4990289 w 8443609"/>
              <a:gd name="connsiteY2" fmla="*/ 1400783 h 1663430"/>
              <a:gd name="connsiteX3" fmla="*/ 0 w 8443609"/>
              <a:gd name="connsiteY3" fmla="*/ 1663430 h 1663430"/>
              <a:gd name="connsiteX4" fmla="*/ 0 w 8443609"/>
              <a:gd name="connsiteY4" fmla="*/ 0 h 1663430"/>
              <a:gd name="connsiteX0" fmla="*/ 0 w 8443609"/>
              <a:gd name="connsiteY0" fmla="*/ 0 h 1536971"/>
              <a:gd name="connsiteX1" fmla="*/ 8443609 w 8443609"/>
              <a:gd name="connsiteY1" fmla="*/ 9728 h 1536971"/>
              <a:gd name="connsiteX2" fmla="*/ 4990289 w 8443609"/>
              <a:gd name="connsiteY2" fmla="*/ 1400783 h 1536971"/>
              <a:gd name="connsiteX3" fmla="*/ 0 w 8443609"/>
              <a:gd name="connsiteY3" fmla="*/ 1536971 h 1536971"/>
              <a:gd name="connsiteX4" fmla="*/ 0 w 8443609"/>
              <a:gd name="connsiteY4" fmla="*/ 0 h 1536971"/>
              <a:gd name="connsiteX0" fmla="*/ 0 w 8443609"/>
              <a:gd name="connsiteY0" fmla="*/ 0 h 1702263"/>
              <a:gd name="connsiteX1" fmla="*/ 8443609 w 8443609"/>
              <a:gd name="connsiteY1" fmla="*/ 9728 h 1702263"/>
              <a:gd name="connsiteX2" fmla="*/ 4990289 w 8443609"/>
              <a:gd name="connsiteY2" fmla="*/ 1400783 h 1702263"/>
              <a:gd name="connsiteX3" fmla="*/ 0 w 8443609"/>
              <a:gd name="connsiteY3" fmla="*/ 1536971 h 1702263"/>
              <a:gd name="connsiteX4" fmla="*/ 0 w 8443609"/>
              <a:gd name="connsiteY4" fmla="*/ 0 h 1702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3609" h="1702263">
                <a:moveTo>
                  <a:pt x="0" y="0"/>
                </a:moveTo>
                <a:lnTo>
                  <a:pt x="8443609" y="9728"/>
                </a:lnTo>
                <a:cubicBezTo>
                  <a:pt x="6053846" y="1387812"/>
                  <a:pt x="6125183" y="937098"/>
                  <a:pt x="4990289" y="1400783"/>
                </a:cubicBezTo>
                <a:cubicBezTo>
                  <a:pt x="3326859" y="1446179"/>
                  <a:pt x="2733473" y="1958503"/>
                  <a:pt x="0" y="1536971"/>
                </a:cubicBezTo>
                <a:lnTo>
                  <a:pt x="0"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1354774" y="565384"/>
            <a:ext cx="9386371" cy="1177863"/>
            <a:chOff x="0" y="750728"/>
            <a:chExt cx="9233446" cy="1177863"/>
          </a:xfrm>
        </p:grpSpPr>
        <p:sp>
          <p:nvSpPr>
            <p:cNvPr id="4" name="Rectangle 3"/>
            <p:cNvSpPr/>
            <p:nvPr/>
          </p:nvSpPr>
          <p:spPr>
            <a:xfrm>
              <a:off x="0" y="750728"/>
              <a:ext cx="9233446" cy="1177863"/>
            </a:xfrm>
            <a:prstGeom prst="rect">
              <a:avLst/>
            </a:prstGeom>
            <a:solidFill>
              <a:schemeClr val="tx1"/>
            </a:solidFill>
            <a:ln>
              <a:noFill/>
            </a:ln>
            <a:effectLst>
              <a:outerShdw blurRad="165100" dist="152400" dir="5400000" sx="103000" sy="103000" algn="tl" rotWithShape="0">
                <a:prstClr val="black">
                  <a:alpha val="29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TextBox 4"/>
            <p:cNvSpPr txBox="1"/>
            <p:nvPr/>
          </p:nvSpPr>
          <p:spPr>
            <a:xfrm>
              <a:off x="0" y="854911"/>
              <a:ext cx="9233446" cy="969496"/>
            </a:xfrm>
            <a:prstGeom prst="rect">
              <a:avLst/>
            </a:prstGeom>
            <a:noFill/>
          </p:spPr>
          <p:txBody>
            <a:bodyPr wrap="square" rtlCol="0">
              <a:spAutoFit/>
            </a:bodyPr>
            <a:lstStyle/>
            <a:p>
              <a:pPr algn="ctr"/>
              <a:r>
                <a:rPr lang="en-US" sz="5700" dirty="0" smtClean="0">
                  <a:solidFill>
                    <a:schemeClr val="bg1"/>
                  </a:solidFill>
                </a:rPr>
                <a:t>CASE LAW UPDATE</a:t>
              </a:r>
            </a:p>
          </p:txBody>
        </p:sp>
      </p:grpSp>
      <p:sp>
        <p:nvSpPr>
          <p:cNvPr id="13" name="TextBox 12"/>
          <p:cNvSpPr txBox="1"/>
          <p:nvPr/>
        </p:nvSpPr>
        <p:spPr>
          <a:xfrm>
            <a:off x="0" y="2084268"/>
            <a:ext cx="12215191" cy="3108543"/>
          </a:xfrm>
          <a:prstGeom prst="rect">
            <a:avLst/>
          </a:prstGeom>
          <a:noFill/>
        </p:spPr>
        <p:txBody>
          <a:bodyPr wrap="square" rtlCol="0">
            <a:spAutoFit/>
          </a:bodyPr>
          <a:lstStyle/>
          <a:p>
            <a:pPr algn="ctr"/>
            <a:r>
              <a:rPr lang="en-US" sz="4400" dirty="0" err="1"/>
              <a:t>Sandab</a:t>
            </a:r>
            <a:r>
              <a:rPr lang="en-US" sz="4400" dirty="0"/>
              <a:t> </a:t>
            </a:r>
            <a:r>
              <a:rPr lang="en-US" sz="4400" dirty="0" err="1"/>
              <a:t>Suon</a:t>
            </a:r>
            <a:r>
              <a:rPr lang="en-US" sz="4400" dirty="0"/>
              <a:t> </a:t>
            </a:r>
          </a:p>
          <a:p>
            <a:pPr algn="ctr"/>
            <a:r>
              <a:rPr lang="en-US" sz="4400" dirty="0"/>
              <a:t>vs. </a:t>
            </a:r>
          </a:p>
          <a:p>
            <a:pPr algn="ctr"/>
            <a:r>
              <a:rPr lang="en-US" sz="4400" dirty="0"/>
              <a:t>California Dairies </a:t>
            </a:r>
          </a:p>
          <a:p>
            <a:pPr algn="ctr"/>
            <a:endParaRPr lang="en-US" sz="3200" dirty="0"/>
          </a:p>
          <a:p>
            <a:pPr algn="ctr"/>
            <a:r>
              <a:rPr lang="en-US" sz="3200" i="1" dirty="0"/>
              <a:t>-QME disputes-</a:t>
            </a:r>
          </a:p>
        </p:txBody>
      </p:sp>
    </p:spTree>
    <p:extLst>
      <p:ext uri="{BB962C8B-B14F-4D97-AF65-F5344CB8AC3E}">
        <p14:creationId xmlns:p14="http://schemas.microsoft.com/office/powerpoint/2010/main" val="31061936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descr="geometric abstract image">
            <a:extLst>
              <a:ext uri="{FF2B5EF4-FFF2-40B4-BE49-F238E27FC236}">
                <a16:creationId xmlns:a16="http://schemas.microsoft.com/office/drawing/2014/main" id="{1F6EA444-CCD5-43A4-848C-62DE7C63DDF9}"/>
              </a:ext>
              <a:ext uri="{C183D7F6-B498-43B3-948B-1728B52AA6E4}">
                <adec:decorative xmlns="" xmlns:adec="http://schemas.microsoft.com/office/drawing/2017/decorative" val="0"/>
              </a:ext>
            </a:extLst>
          </p:cNvPr>
          <p:cNvPicPr>
            <a:picLocks noChangeAspect="1"/>
          </p:cNvPicPr>
          <p:nvPr/>
        </p:nvPicPr>
        <p:blipFill rotWithShape="1">
          <a:blip r:embed="rId2">
            <a:duotone>
              <a:prstClr val="black"/>
              <a:srgbClr val="0078D2">
                <a:tint val="45000"/>
                <a:satMod val="400000"/>
              </a:srgbClr>
            </a:duotone>
          </a:blip>
          <a:srcRect l="628" t="2511" r="5872" b="52616"/>
          <a:stretch/>
        </p:blipFill>
        <p:spPr>
          <a:xfrm>
            <a:off x="1" y="-10632"/>
            <a:ext cx="12191999" cy="3916426"/>
          </a:xfrm>
          <a:prstGeom prst="rect">
            <a:avLst/>
          </a:prstGeom>
        </p:spPr>
      </p:pic>
      <p:sp>
        <p:nvSpPr>
          <p:cNvPr id="9" name="TextBox 8"/>
          <p:cNvSpPr txBox="1"/>
          <p:nvPr/>
        </p:nvSpPr>
        <p:spPr>
          <a:xfrm>
            <a:off x="-220988" y="6335143"/>
            <a:ext cx="12382844" cy="307777"/>
          </a:xfrm>
          <a:prstGeom prst="rect">
            <a:avLst/>
          </a:prstGeom>
          <a:noFill/>
        </p:spPr>
        <p:txBody>
          <a:bodyPr wrap="square" rtlCol="0">
            <a:spAutoFit/>
          </a:bodyPr>
          <a:lstStyle/>
          <a:p>
            <a:pPr algn="ctr"/>
            <a:r>
              <a:rPr lang="en-US" sz="1400" dirty="0" smtClean="0"/>
              <a:t>      </a:t>
            </a:r>
            <a:r>
              <a:rPr lang="en-US" sz="1400" dirty="0" smtClean="0"/>
              <a:t>Oksana Vovk</a:t>
            </a:r>
            <a:r>
              <a:rPr lang="en-US" sz="1400" dirty="0" smtClean="0"/>
              <a:t>               </a:t>
            </a:r>
            <a:r>
              <a:rPr lang="en-US" sz="1400" dirty="0" smtClean="0"/>
              <a:t>black and rose</a:t>
            </a:r>
            <a:endParaRPr lang="en-US" sz="1400"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20080" y="6335143"/>
            <a:ext cx="455758" cy="327837"/>
          </a:xfrm>
          <a:prstGeom prst="rect">
            <a:avLst/>
          </a:prstGeom>
        </p:spPr>
      </p:pic>
      <p:sp>
        <p:nvSpPr>
          <p:cNvPr id="13" name="Moon 12"/>
          <p:cNvSpPr/>
          <p:nvPr/>
        </p:nvSpPr>
        <p:spPr>
          <a:xfrm rot="15334431">
            <a:off x="3276764" y="-2927402"/>
            <a:ext cx="6043026" cy="11810580"/>
          </a:xfrm>
          <a:custGeom>
            <a:avLst/>
            <a:gdLst>
              <a:gd name="connsiteX0" fmla="*/ 4809982 w 4809982"/>
              <a:gd name="connsiteY0" fmla="*/ 15564487 h 15564487"/>
              <a:gd name="connsiteX1" fmla="*/ 0 w 4809982"/>
              <a:gd name="connsiteY1" fmla="*/ 7782243 h 15564487"/>
              <a:gd name="connsiteX2" fmla="*/ 4809982 w 4809982"/>
              <a:gd name="connsiteY2" fmla="*/ -1 h 15564487"/>
              <a:gd name="connsiteX3" fmla="*/ 1864254 w 4809982"/>
              <a:gd name="connsiteY3" fmla="*/ 7782243 h 15564487"/>
              <a:gd name="connsiteX4" fmla="*/ 4809984 w 4809982"/>
              <a:gd name="connsiteY4" fmla="*/ 15564487 h 15564487"/>
              <a:gd name="connsiteX5" fmla="*/ 4809982 w 4809982"/>
              <a:gd name="connsiteY5" fmla="*/ 15564487 h 15564487"/>
              <a:gd name="connsiteX0" fmla="*/ 2447119 w 5018216"/>
              <a:gd name="connsiteY0" fmla="*/ 11611985 h 15564488"/>
              <a:gd name="connsiteX1" fmla="*/ 208232 w 5018216"/>
              <a:gd name="connsiteY1" fmla="*/ 7782244 h 15564488"/>
              <a:gd name="connsiteX2" fmla="*/ 5018214 w 5018216"/>
              <a:gd name="connsiteY2" fmla="*/ 0 h 15564488"/>
              <a:gd name="connsiteX3" fmla="*/ 2072486 w 5018216"/>
              <a:gd name="connsiteY3" fmla="*/ 7782244 h 15564488"/>
              <a:gd name="connsiteX4" fmla="*/ 5018216 w 5018216"/>
              <a:gd name="connsiteY4" fmla="*/ 15564488 h 15564488"/>
              <a:gd name="connsiteX5" fmla="*/ 2447119 w 5018216"/>
              <a:gd name="connsiteY5" fmla="*/ 11611985 h 15564488"/>
              <a:gd name="connsiteX0" fmla="*/ 2447119 w 5018214"/>
              <a:gd name="connsiteY0" fmla="*/ 11611985 h 11611985"/>
              <a:gd name="connsiteX1" fmla="*/ 208232 w 5018214"/>
              <a:gd name="connsiteY1" fmla="*/ 7782244 h 11611985"/>
              <a:gd name="connsiteX2" fmla="*/ 5018214 w 5018214"/>
              <a:gd name="connsiteY2" fmla="*/ 0 h 11611985"/>
              <a:gd name="connsiteX3" fmla="*/ 2072486 w 5018214"/>
              <a:gd name="connsiteY3" fmla="*/ 7782244 h 11611985"/>
              <a:gd name="connsiteX4" fmla="*/ 1864811 w 5018214"/>
              <a:gd name="connsiteY4" fmla="*/ 11516141 h 11611985"/>
              <a:gd name="connsiteX5" fmla="*/ 2447119 w 5018214"/>
              <a:gd name="connsiteY5" fmla="*/ 11611985 h 11611985"/>
              <a:gd name="connsiteX0" fmla="*/ 1205351 w 6705875"/>
              <a:gd name="connsiteY0" fmla="*/ 12827679 h 12827679"/>
              <a:gd name="connsiteX1" fmla="*/ 1895893 w 6705875"/>
              <a:gd name="connsiteY1" fmla="*/ 7782244 h 12827679"/>
              <a:gd name="connsiteX2" fmla="*/ 6705875 w 6705875"/>
              <a:gd name="connsiteY2" fmla="*/ 0 h 12827679"/>
              <a:gd name="connsiteX3" fmla="*/ 3760147 w 6705875"/>
              <a:gd name="connsiteY3" fmla="*/ 7782244 h 12827679"/>
              <a:gd name="connsiteX4" fmla="*/ 3552472 w 6705875"/>
              <a:gd name="connsiteY4" fmla="*/ 11516141 h 12827679"/>
              <a:gd name="connsiteX5" fmla="*/ 1205351 w 6705875"/>
              <a:gd name="connsiteY5" fmla="*/ 12827679 h 12827679"/>
              <a:gd name="connsiteX0" fmla="*/ 1205351 w 6705875"/>
              <a:gd name="connsiteY0" fmla="*/ 12827679 h 12827679"/>
              <a:gd name="connsiteX1" fmla="*/ 1895893 w 6705875"/>
              <a:gd name="connsiteY1" fmla="*/ 7782244 h 12827679"/>
              <a:gd name="connsiteX2" fmla="*/ 6705875 w 6705875"/>
              <a:gd name="connsiteY2" fmla="*/ 0 h 12827679"/>
              <a:gd name="connsiteX3" fmla="*/ 3760147 w 6705875"/>
              <a:gd name="connsiteY3" fmla="*/ 7782244 h 12827679"/>
              <a:gd name="connsiteX4" fmla="*/ 1485553 w 6705875"/>
              <a:gd name="connsiteY4" fmla="*/ 12157909 h 12827679"/>
              <a:gd name="connsiteX5" fmla="*/ 1205351 w 6705875"/>
              <a:gd name="connsiteY5" fmla="*/ 12827679 h 12827679"/>
              <a:gd name="connsiteX0" fmla="*/ 1205351 w 6705875"/>
              <a:gd name="connsiteY0" fmla="*/ 12827679 h 12827679"/>
              <a:gd name="connsiteX1" fmla="*/ 1895893 w 6705875"/>
              <a:gd name="connsiteY1" fmla="*/ 7782244 h 12827679"/>
              <a:gd name="connsiteX2" fmla="*/ 6705875 w 6705875"/>
              <a:gd name="connsiteY2" fmla="*/ 0 h 12827679"/>
              <a:gd name="connsiteX3" fmla="*/ 3760147 w 6705875"/>
              <a:gd name="connsiteY3" fmla="*/ 7782244 h 12827679"/>
              <a:gd name="connsiteX4" fmla="*/ 1485553 w 6705875"/>
              <a:gd name="connsiteY4" fmla="*/ 12157909 h 12827679"/>
              <a:gd name="connsiteX5" fmla="*/ 1205351 w 6705875"/>
              <a:gd name="connsiteY5" fmla="*/ 12827679 h 12827679"/>
              <a:gd name="connsiteX0" fmla="*/ 976169 w 7742612"/>
              <a:gd name="connsiteY0" fmla="*/ 13554106 h 13554106"/>
              <a:gd name="connsiteX1" fmla="*/ 2932630 w 7742612"/>
              <a:gd name="connsiteY1" fmla="*/ 7782244 h 13554106"/>
              <a:gd name="connsiteX2" fmla="*/ 7742612 w 7742612"/>
              <a:gd name="connsiteY2" fmla="*/ 0 h 13554106"/>
              <a:gd name="connsiteX3" fmla="*/ 4796884 w 7742612"/>
              <a:gd name="connsiteY3" fmla="*/ 7782244 h 13554106"/>
              <a:gd name="connsiteX4" fmla="*/ 2522290 w 7742612"/>
              <a:gd name="connsiteY4" fmla="*/ 12157909 h 13554106"/>
              <a:gd name="connsiteX5" fmla="*/ 976169 w 7742612"/>
              <a:gd name="connsiteY5" fmla="*/ 13554106 h 13554106"/>
              <a:gd name="connsiteX0" fmla="*/ 976169 w 7742612"/>
              <a:gd name="connsiteY0" fmla="*/ 13554106 h 13554106"/>
              <a:gd name="connsiteX1" fmla="*/ 2932630 w 7742612"/>
              <a:gd name="connsiteY1" fmla="*/ 7782244 h 13554106"/>
              <a:gd name="connsiteX2" fmla="*/ 7742612 w 7742612"/>
              <a:gd name="connsiteY2" fmla="*/ 0 h 13554106"/>
              <a:gd name="connsiteX3" fmla="*/ 4796884 w 7742612"/>
              <a:gd name="connsiteY3" fmla="*/ 7782244 h 13554106"/>
              <a:gd name="connsiteX4" fmla="*/ 2195475 w 7742612"/>
              <a:gd name="connsiteY4" fmla="*/ 12694292 h 13554106"/>
              <a:gd name="connsiteX5" fmla="*/ 976169 w 7742612"/>
              <a:gd name="connsiteY5" fmla="*/ 13554106 h 13554106"/>
              <a:gd name="connsiteX0" fmla="*/ 976169 w 7742612"/>
              <a:gd name="connsiteY0" fmla="*/ 13554106 h 13645225"/>
              <a:gd name="connsiteX1" fmla="*/ 2932630 w 7742612"/>
              <a:gd name="connsiteY1" fmla="*/ 7782244 h 13645225"/>
              <a:gd name="connsiteX2" fmla="*/ 7742612 w 7742612"/>
              <a:gd name="connsiteY2" fmla="*/ 0 h 13645225"/>
              <a:gd name="connsiteX3" fmla="*/ 4796884 w 7742612"/>
              <a:gd name="connsiteY3" fmla="*/ 7782244 h 13645225"/>
              <a:gd name="connsiteX4" fmla="*/ 1330400 w 7742612"/>
              <a:gd name="connsiteY4" fmla="*/ 13645225 h 13645225"/>
              <a:gd name="connsiteX5" fmla="*/ 976169 w 7742612"/>
              <a:gd name="connsiteY5" fmla="*/ 13554106 h 13645225"/>
              <a:gd name="connsiteX0" fmla="*/ 971464 w 7554607"/>
              <a:gd name="connsiteY0" fmla="*/ 13156151 h 13247270"/>
              <a:gd name="connsiteX1" fmla="*/ 2927925 w 7554607"/>
              <a:gd name="connsiteY1" fmla="*/ 7384289 h 13247270"/>
              <a:gd name="connsiteX2" fmla="*/ 7554607 w 7554607"/>
              <a:gd name="connsiteY2" fmla="*/ 0 h 13247270"/>
              <a:gd name="connsiteX3" fmla="*/ 4792179 w 7554607"/>
              <a:gd name="connsiteY3" fmla="*/ 7384289 h 13247270"/>
              <a:gd name="connsiteX4" fmla="*/ 1325695 w 7554607"/>
              <a:gd name="connsiteY4" fmla="*/ 13247270 h 13247270"/>
              <a:gd name="connsiteX5" fmla="*/ 971464 w 7554607"/>
              <a:gd name="connsiteY5" fmla="*/ 13156151 h 13247270"/>
              <a:gd name="connsiteX0" fmla="*/ 934415 w 6022410"/>
              <a:gd name="connsiteY0" fmla="*/ 11800796 h 11891915"/>
              <a:gd name="connsiteX1" fmla="*/ 2890876 w 6022410"/>
              <a:gd name="connsiteY1" fmla="*/ 6028934 h 11891915"/>
              <a:gd name="connsiteX2" fmla="*/ 6022410 w 6022410"/>
              <a:gd name="connsiteY2" fmla="*/ 0 h 11891915"/>
              <a:gd name="connsiteX3" fmla="*/ 4755130 w 6022410"/>
              <a:gd name="connsiteY3" fmla="*/ 6028934 h 11891915"/>
              <a:gd name="connsiteX4" fmla="*/ 1288646 w 6022410"/>
              <a:gd name="connsiteY4" fmla="*/ 11891915 h 11891915"/>
              <a:gd name="connsiteX5" fmla="*/ 934415 w 6022410"/>
              <a:gd name="connsiteY5" fmla="*/ 11800796 h 11891915"/>
              <a:gd name="connsiteX0" fmla="*/ 934415 w 6022410"/>
              <a:gd name="connsiteY0" fmla="*/ 11800796 h 11891915"/>
              <a:gd name="connsiteX1" fmla="*/ 2890876 w 6022410"/>
              <a:gd name="connsiteY1" fmla="*/ 6028934 h 11891915"/>
              <a:gd name="connsiteX2" fmla="*/ 6022410 w 6022410"/>
              <a:gd name="connsiteY2" fmla="*/ 0 h 11891915"/>
              <a:gd name="connsiteX3" fmla="*/ 4755130 w 6022410"/>
              <a:gd name="connsiteY3" fmla="*/ 6028934 h 11891915"/>
              <a:gd name="connsiteX4" fmla="*/ 1288646 w 6022410"/>
              <a:gd name="connsiteY4" fmla="*/ 11891915 h 11891915"/>
              <a:gd name="connsiteX5" fmla="*/ 934415 w 6022410"/>
              <a:gd name="connsiteY5" fmla="*/ 11800796 h 11891915"/>
              <a:gd name="connsiteX0" fmla="*/ 943722 w 6416333"/>
              <a:gd name="connsiteY0" fmla="*/ 11985107 h 12076226"/>
              <a:gd name="connsiteX1" fmla="*/ 2900183 w 6416333"/>
              <a:gd name="connsiteY1" fmla="*/ 6213245 h 12076226"/>
              <a:gd name="connsiteX2" fmla="*/ 6416333 w 6416333"/>
              <a:gd name="connsiteY2" fmla="*/ 0 h 12076226"/>
              <a:gd name="connsiteX3" fmla="*/ 4764437 w 6416333"/>
              <a:gd name="connsiteY3" fmla="*/ 6213245 h 12076226"/>
              <a:gd name="connsiteX4" fmla="*/ 1297953 w 6416333"/>
              <a:gd name="connsiteY4" fmla="*/ 12076226 h 12076226"/>
              <a:gd name="connsiteX5" fmla="*/ 943722 w 6416333"/>
              <a:gd name="connsiteY5" fmla="*/ 11985107 h 12076226"/>
              <a:gd name="connsiteX0" fmla="*/ 935791 w 6081027"/>
              <a:gd name="connsiteY0" fmla="*/ 11376260 h 11467379"/>
              <a:gd name="connsiteX1" fmla="*/ 2892252 w 6081027"/>
              <a:gd name="connsiteY1" fmla="*/ 5604398 h 11467379"/>
              <a:gd name="connsiteX2" fmla="*/ 6081027 w 6081027"/>
              <a:gd name="connsiteY2" fmla="*/ 0 h 11467379"/>
              <a:gd name="connsiteX3" fmla="*/ 4756506 w 6081027"/>
              <a:gd name="connsiteY3" fmla="*/ 5604398 h 11467379"/>
              <a:gd name="connsiteX4" fmla="*/ 1290022 w 6081027"/>
              <a:gd name="connsiteY4" fmla="*/ 11467379 h 11467379"/>
              <a:gd name="connsiteX5" fmla="*/ 935791 w 6081027"/>
              <a:gd name="connsiteY5" fmla="*/ 11376260 h 11467379"/>
              <a:gd name="connsiteX0" fmla="*/ 935791 w 6081027"/>
              <a:gd name="connsiteY0" fmla="*/ 11376260 h 11467379"/>
              <a:gd name="connsiteX1" fmla="*/ 2892252 w 6081027"/>
              <a:gd name="connsiteY1" fmla="*/ 5604398 h 11467379"/>
              <a:gd name="connsiteX2" fmla="*/ 6081027 w 6081027"/>
              <a:gd name="connsiteY2" fmla="*/ 0 h 11467379"/>
              <a:gd name="connsiteX3" fmla="*/ 4756506 w 6081027"/>
              <a:gd name="connsiteY3" fmla="*/ 5604398 h 11467379"/>
              <a:gd name="connsiteX4" fmla="*/ 1290022 w 6081027"/>
              <a:gd name="connsiteY4" fmla="*/ 11467379 h 11467379"/>
              <a:gd name="connsiteX5" fmla="*/ 935791 w 6081027"/>
              <a:gd name="connsiteY5" fmla="*/ 11376260 h 11467379"/>
              <a:gd name="connsiteX0" fmla="*/ 935791 w 6081027"/>
              <a:gd name="connsiteY0" fmla="*/ 11576765 h 11667884"/>
              <a:gd name="connsiteX1" fmla="*/ 2892252 w 6081027"/>
              <a:gd name="connsiteY1" fmla="*/ 5804903 h 11667884"/>
              <a:gd name="connsiteX2" fmla="*/ 6081027 w 6081027"/>
              <a:gd name="connsiteY2" fmla="*/ 200505 h 11667884"/>
              <a:gd name="connsiteX3" fmla="*/ 4756506 w 6081027"/>
              <a:gd name="connsiteY3" fmla="*/ 5804903 h 11667884"/>
              <a:gd name="connsiteX4" fmla="*/ 1290022 w 6081027"/>
              <a:gd name="connsiteY4" fmla="*/ 11667884 h 11667884"/>
              <a:gd name="connsiteX5" fmla="*/ 935791 w 6081027"/>
              <a:gd name="connsiteY5" fmla="*/ 11576765 h 11667884"/>
              <a:gd name="connsiteX0" fmla="*/ 941946 w 6087182"/>
              <a:gd name="connsiteY0" fmla="*/ 11569546 h 11660665"/>
              <a:gd name="connsiteX1" fmla="*/ 64814 w 6087182"/>
              <a:gd name="connsiteY1" fmla="*/ 10178773 h 11660665"/>
              <a:gd name="connsiteX2" fmla="*/ 2898407 w 6087182"/>
              <a:gd name="connsiteY2" fmla="*/ 5797684 h 11660665"/>
              <a:gd name="connsiteX3" fmla="*/ 6087182 w 6087182"/>
              <a:gd name="connsiteY3" fmla="*/ 193286 h 11660665"/>
              <a:gd name="connsiteX4" fmla="*/ 4762661 w 6087182"/>
              <a:gd name="connsiteY4" fmla="*/ 5797684 h 11660665"/>
              <a:gd name="connsiteX5" fmla="*/ 1296177 w 6087182"/>
              <a:gd name="connsiteY5" fmla="*/ 11660665 h 11660665"/>
              <a:gd name="connsiteX6" fmla="*/ 941946 w 6087182"/>
              <a:gd name="connsiteY6" fmla="*/ 11569546 h 11660665"/>
              <a:gd name="connsiteX0" fmla="*/ 941946 w 6087182"/>
              <a:gd name="connsiteY0" fmla="*/ 11569546 h 11613833"/>
              <a:gd name="connsiteX1" fmla="*/ 64814 w 6087182"/>
              <a:gd name="connsiteY1" fmla="*/ 10178773 h 11613833"/>
              <a:gd name="connsiteX2" fmla="*/ 2898407 w 6087182"/>
              <a:gd name="connsiteY2" fmla="*/ 5797684 h 11613833"/>
              <a:gd name="connsiteX3" fmla="*/ 6087182 w 6087182"/>
              <a:gd name="connsiteY3" fmla="*/ 193286 h 11613833"/>
              <a:gd name="connsiteX4" fmla="*/ 4762661 w 6087182"/>
              <a:gd name="connsiteY4" fmla="*/ 5797684 h 11613833"/>
              <a:gd name="connsiteX5" fmla="*/ 1348401 w 6087182"/>
              <a:gd name="connsiteY5" fmla="*/ 11613833 h 11613833"/>
              <a:gd name="connsiteX6" fmla="*/ 941946 w 6087182"/>
              <a:gd name="connsiteY6" fmla="*/ 11569546 h 11613833"/>
              <a:gd name="connsiteX0" fmla="*/ 955740 w 6086435"/>
              <a:gd name="connsiteY0" fmla="*/ 11513020 h 11613833"/>
              <a:gd name="connsiteX1" fmla="*/ 64067 w 6086435"/>
              <a:gd name="connsiteY1" fmla="*/ 10178773 h 11613833"/>
              <a:gd name="connsiteX2" fmla="*/ 2897660 w 6086435"/>
              <a:gd name="connsiteY2" fmla="*/ 5797684 h 11613833"/>
              <a:gd name="connsiteX3" fmla="*/ 6086435 w 6086435"/>
              <a:gd name="connsiteY3" fmla="*/ 193286 h 11613833"/>
              <a:gd name="connsiteX4" fmla="*/ 4761914 w 6086435"/>
              <a:gd name="connsiteY4" fmla="*/ 5797684 h 11613833"/>
              <a:gd name="connsiteX5" fmla="*/ 1347654 w 6086435"/>
              <a:gd name="connsiteY5" fmla="*/ 11613833 h 11613833"/>
              <a:gd name="connsiteX6" fmla="*/ 955740 w 6086435"/>
              <a:gd name="connsiteY6" fmla="*/ 11513020 h 11613833"/>
              <a:gd name="connsiteX0" fmla="*/ 955740 w 6086435"/>
              <a:gd name="connsiteY0" fmla="*/ 11513020 h 11584921"/>
              <a:gd name="connsiteX1" fmla="*/ 64067 w 6086435"/>
              <a:gd name="connsiteY1" fmla="*/ 10178773 h 11584921"/>
              <a:gd name="connsiteX2" fmla="*/ 2897660 w 6086435"/>
              <a:gd name="connsiteY2" fmla="*/ 5797684 h 11584921"/>
              <a:gd name="connsiteX3" fmla="*/ 6086435 w 6086435"/>
              <a:gd name="connsiteY3" fmla="*/ 193286 h 11584921"/>
              <a:gd name="connsiteX4" fmla="*/ 4761914 w 6086435"/>
              <a:gd name="connsiteY4" fmla="*/ 5797684 h 11584921"/>
              <a:gd name="connsiteX5" fmla="*/ 1396594 w 6086435"/>
              <a:gd name="connsiteY5" fmla="*/ 11584921 h 11584921"/>
              <a:gd name="connsiteX6" fmla="*/ 955740 w 6086435"/>
              <a:gd name="connsiteY6" fmla="*/ 11513020 h 11584921"/>
              <a:gd name="connsiteX0" fmla="*/ 960492 w 6086181"/>
              <a:gd name="connsiteY0" fmla="*/ 11493557 h 11584921"/>
              <a:gd name="connsiteX1" fmla="*/ 63813 w 6086181"/>
              <a:gd name="connsiteY1" fmla="*/ 10178773 h 11584921"/>
              <a:gd name="connsiteX2" fmla="*/ 2897406 w 6086181"/>
              <a:gd name="connsiteY2" fmla="*/ 5797684 h 11584921"/>
              <a:gd name="connsiteX3" fmla="*/ 6086181 w 6086181"/>
              <a:gd name="connsiteY3" fmla="*/ 193286 h 11584921"/>
              <a:gd name="connsiteX4" fmla="*/ 4761660 w 6086181"/>
              <a:gd name="connsiteY4" fmla="*/ 5797684 h 11584921"/>
              <a:gd name="connsiteX5" fmla="*/ 1396340 w 6086181"/>
              <a:gd name="connsiteY5" fmla="*/ 11584921 h 11584921"/>
              <a:gd name="connsiteX6" fmla="*/ 960492 w 6086181"/>
              <a:gd name="connsiteY6" fmla="*/ 11493557 h 11584921"/>
              <a:gd name="connsiteX0" fmla="*/ 960492 w 6086181"/>
              <a:gd name="connsiteY0" fmla="*/ 11493557 h 11493557"/>
              <a:gd name="connsiteX1" fmla="*/ 63813 w 6086181"/>
              <a:gd name="connsiteY1" fmla="*/ 10178773 h 11493557"/>
              <a:gd name="connsiteX2" fmla="*/ 2897406 w 6086181"/>
              <a:gd name="connsiteY2" fmla="*/ 5797684 h 11493557"/>
              <a:gd name="connsiteX3" fmla="*/ 6086181 w 6086181"/>
              <a:gd name="connsiteY3" fmla="*/ 193286 h 11493557"/>
              <a:gd name="connsiteX4" fmla="*/ 4761660 w 6086181"/>
              <a:gd name="connsiteY4" fmla="*/ 5797684 h 11493557"/>
              <a:gd name="connsiteX5" fmla="*/ 2358573 w 6086181"/>
              <a:gd name="connsiteY5" fmla="*/ 10897625 h 11493557"/>
              <a:gd name="connsiteX6" fmla="*/ 960492 w 6086181"/>
              <a:gd name="connsiteY6" fmla="*/ 11493557 h 11493557"/>
              <a:gd name="connsiteX0" fmla="*/ 960492 w 6086181"/>
              <a:gd name="connsiteY0" fmla="*/ 11493557 h 11493557"/>
              <a:gd name="connsiteX1" fmla="*/ 63813 w 6086181"/>
              <a:gd name="connsiteY1" fmla="*/ 10178773 h 11493557"/>
              <a:gd name="connsiteX2" fmla="*/ 2897406 w 6086181"/>
              <a:gd name="connsiteY2" fmla="*/ 5797684 h 11493557"/>
              <a:gd name="connsiteX3" fmla="*/ 6086181 w 6086181"/>
              <a:gd name="connsiteY3" fmla="*/ 193286 h 11493557"/>
              <a:gd name="connsiteX4" fmla="*/ 4761660 w 6086181"/>
              <a:gd name="connsiteY4" fmla="*/ 5797684 h 11493557"/>
              <a:gd name="connsiteX5" fmla="*/ 2358573 w 6086181"/>
              <a:gd name="connsiteY5" fmla="*/ 10897625 h 11493557"/>
              <a:gd name="connsiteX6" fmla="*/ 960492 w 6086181"/>
              <a:gd name="connsiteY6" fmla="*/ 11493557 h 11493557"/>
              <a:gd name="connsiteX0" fmla="*/ 1175975 w 6076518"/>
              <a:gd name="connsiteY0" fmla="*/ 10643089 h 10897625"/>
              <a:gd name="connsiteX1" fmla="*/ 54150 w 6076518"/>
              <a:gd name="connsiteY1" fmla="*/ 10178773 h 10897625"/>
              <a:gd name="connsiteX2" fmla="*/ 2887743 w 6076518"/>
              <a:gd name="connsiteY2" fmla="*/ 5797684 h 10897625"/>
              <a:gd name="connsiteX3" fmla="*/ 6076518 w 6076518"/>
              <a:gd name="connsiteY3" fmla="*/ 193286 h 10897625"/>
              <a:gd name="connsiteX4" fmla="*/ 4751997 w 6076518"/>
              <a:gd name="connsiteY4" fmla="*/ 5797684 h 10897625"/>
              <a:gd name="connsiteX5" fmla="*/ 2348910 w 6076518"/>
              <a:gd name="connsiteY5" fmla="*/ 10897625 h 10897625"/>
              <a:gd name="connsiteX6" fmla="*/ 1175975 w 6076518"/>
              <a:gd name="connsiteY6" fmla="*/ 10643089 h 10897625"/>
              <a:gd name="connsiteX0" fmla="*/ 1184768 w 6085311"/>
              <a:gd name="connsiteY0" fmla="*/ 10643089 h 10897625"/>
              <a:gd name="connsiteX1" fmla="*/ 62943 w 6085311"/>
              <a:gd name="connsiteY1" fmla="*/ 10178773 h 10897625"/>
              <a:gd name="connsiteX2" fmla="*/ 2896536 w 6085311"/>
              <a:gd name="connsiteY2" fmla="*/ 5797684 h 10897625"/>
              <a:gd name="connsiteX3" fmla="*/ 6085311 w 6085311"/>
              <a:gd name="connsiteY3" fmla="*/ 193286 h 10897625"/>
              <a:gd name="connsiteX4" fmla="*/ 4760790 w 6085311"/>
              <a:gd name="connsiteY4" fmla="*/ 5797684 h 10897625"/>
              <a:gd name="connsiteX5" fmla="*/ 2357703 w 6085311"/>
              <a:gd name="connsiteY5" fmla="*/ 10897625 h 10897625"/>
              <a:gd name="connsiteX6" fmla="*/ 1184768 w 6085311"/>
              <a:gd name="connsiteY6" fmla="*/ 10643089 h 10897625"/>
              <a:gd name="connsiteX0" fmla="*/ 1121838 w 6022381"/>
              <a:gd name="connsiteY0" fmla="*/ 10643089 h 10897625"/>
              <a:gd name="connsiteX1" fmla="*/ 13 w 6022381"/>
              <a:gd name="connsiteY1" fmla="*/ 10178773 h 10897625"/>
              <a:gd name="connsiteX2" fmla="*/ 2833606 w 6022381"/>
              <a:gd name="connsiteY2" fmla="*/ 5797684 h 10897625"/>
              <a:gd name="connsiteX3" fmla="*/ 6022381 w 6022381"/>
              <a:gd name="connsiteY3" fmla="*/ 193286 h 10897625"/>
              <a:gd name="connsiteX4" fmla="*/ 4697860 w 6022381"/>
              <a:gd name="connsiteY4" fmla="*/ 5797684 h 10897625"/>
              <a:gd name="connsiteX5" fmla="*/ 2294773 w 6022381"/>
              <a:gd name="connsiteY5" fmla="*/ 10897625 h 10897625"/>
              <a:gd name="connsiteX6" fmla="*/ 1121838 w 6022381"/>
              <a:gd name="connsiteY6" fmla="*/ 10643089 h 10897625"/>
              <a:gd name="connsiteX0" fmla="*/ 1121838 w 6043026"/>
              <a:gd name="connsiteY0" fmla="*/ 10671750 h 10926286"/>
              <a:gd name="connsiteX1" fmla="*/ 13 w 6043026"/>
              <a:gd name="connsiteY1" fmla="*/ 10207434 h 10926286"/>
              <a:gd name="connsiteX2" fmla="*/ 2833606 w 6043026"/>
              <a:gd name="connsiteY2" fmla="*/ 5826345 h 10926286"/>
              <a:gd name="connsiteX3" fmla="*/ 6043026 w 6043026"/>
              <a:gd name="connsiteY3" fmla="*/ 192515 h 10926286"/>
              <a:gd name="connsiteX4" fmla="*/ 4697860 w 6043026"/>
              <a:gd name="connsiteY4" fmla="*/ 5826345 h 10926286"/>
              <a:gd name="connsiteX5" fmla="*/ 2294773 w 6043026"/>
              <a:gd name="connsiteY5" fmla="*/ 10926286 h 10926286"/>
              <a:gd name="connsiteX6" fmla="*/ 1121838 w 6043026"/>
              <a:gd name="connsiteY6" fmla="*/ 10671750 h 10926286"/>
              <a:gd name="connsiteX0" fmla="*/ 1121838 w 6043026"/>
              <a:gd name="connsiteY0" fmla="*/ 10621774 h 10876310"/>
              <a:gd name="connsiteX1" fmla="*/ 13 w 6043026"/>
              <a:gd name="connsiteY1" fmla="*/ 10157458 h 10876310"/>
              <a:gd name="connsiteX2" fmla="*/ 2833606 w 6043026"/>
              <a:gd name="connsiteY2" fmla="*/ 5776369 h 10876310"/>
              <a:gd name="connsiteX3" fmla="*/ 6043026 w 6043026"/>
              <a:gd name="connsiteY3" fmla="*/ 142539 h 10876310"/>
              <a:gd name="connsiteX4" fmla="*/ 4697860 w 6043026"/>
              <a:gd name="connsiteY4" fmla="*/ 5776369 h 10876310"/>
              <a:gd name="connsiteX5" fmla="*/ 2294773 w 6043026"/>
              <a:gd name="connsiteY5" fmla="*/ 10876310 h 10876310"/>
              <a:gd name="connsiteX6" fmla="*/ 1121838 w 6043026"/>
              <a:gd name="connsiteY6" fmla="*/ 10621774 h 10876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43026" h="10876310">
                <a:moveTo>
                  <a:pt x="1121838" y="10621774"/>
                </a:moveTo>
                <a:cubicBezTo>
                  <a:pt x="700220" y="10479536"/>
                  <a:pt x="-3392" y="10498001"/>
                  <a:pt x="13" y="10157458"/>
                </a:cubicBezTo>
                <a:cubicBezTo>
                  <a:pt x="326090" y="9195481"/>
                  <a:pt x="1826437" y="7445522"/>
                  <a:pt x="2833606" y="5776369"/>
                </a:cubicBezTo>
                <a:cubicBezTo>
                  <a:pt x="3840775" y="4107216"/>
                  <a:pt x="2137069" y="-904758"/>
                  <a:pt x="6043026" y="142539"/>
                </a:cubicBezTo>
                <a:cubicBezTo>
                  <a:pt x="4701575" y="2924576"/>
                  <a:pt x="4697859" y="2492778"/>
                  <a:pt x="4697860" y="5776369"/>
                </a:cubicBezTo>
                <a:cubicBezTo>
                  <a:pt x="4697860" y="9059961"/>
                  <a:pt x="3204812" y="10259722"/>
                  <a:pt x="2294773" y="10876310"/>
                </a:cubicBezTo>
                <a:cubicBezTo>
                  <a:pt x="2294772" y="10876310"/>
                  <a:pt x="1121839" y="10621774"/>
                  <a:pt x="1121838" y="1062177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1354774" y="565384"/>
            <a:ext cx="9386371" cy="1177863"/>
            <a:chOff x="0" y="750728"/>
            <a:chExt cx="9233446" cy="1177863"/>
          </a:xfrm>
        </p:grpSpPr>
        <p:sp>
          <p:nvSpPr>
            <p:cNvPr id="4" name="Rectangle 3"/>
            <p:cNvSpPr/>
            <p:nvPr/>
          </p:nvSpPr>
          <p:spPr>
            <a:xfrm>
              <a:off x="0" y="750728"/>
              <a:ext cx="9233446" cy="1177863"/>
            </a:xfrm>
            <a:prstGeom prst="rect">
              <a:avLst/>
            </a:prstGeom>
            <a:solidFill>
              <a:schemeClr val="tx1"/>
            </a:solidFill>
            <a:ln>
              <a:noFill/>
            </a:ln>
            <a:effectLst>
              <a:outerShdw blurRad="165100" dist="152400" dir="5400000" sx="103000" sy="103000" algn="tl" rotWithShape="0">
                <a:prstClr val="black">
                  <a:alpha val="29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TextBox 4"/>
            <p:cNvSpPr txBox="1"/>
            <p:nvPr/>
          </p:nvSpPr>
          <p:spPr>
            <a:xfrm>
              <a:off x="0" y="854911"/>
              <a:ext cx="9233446" cy="1015663"/>
            </a:xfrm>
            <a:prstGeom prst="rect">
              <a:avLst/>
            </a:prstGeom>
            <a:noFill/>
          </p:spPr>
          <p:txBody>
            <a:bodyPr wrap="square" rtlCol="0">
              <a:spAutoFit/>
            </a:bodyPr>
            <a:lstStyle/>
            <a:p>
              <a:pPr algn="ctr"/>
              <a:r>
                <a:rPr lang="en-US" sz="6000" dirty="0" err="1" smtClean="0">
                  <a:solidFill>
                    <a:schemeClr val="bg1"/>
                  </a:solidFill>
                </a:rPr>
                <a:t>Suon</a:t>
              </a:r>
              <a:r>
                <a:rPr lang="en-US" sz="6000" dirty="0" smtClean="0">
                  <a:solidFill>
                    <a:schemeClr val="bg1"/>
                  </a:solidFill>
                </a:rPr>
                <a:t> vs. California </a:t>
              </a:r>
              <a:r>
                <a:rPr lang="en-US" sz="6000" dirty="0" err="1" smtClean="0">
                  <a:solidFill>
                    <a:schemeClr val="bg1"/>
                  </a:solidFill>
                </a:rPr>
                <a:t>Daries</a:t>
              </a:r>
              <a:endParaRPr lang="en-US" sz="5700" b="1" dirty="0" smtClean="0">
                <a:solidFill>
                  <a:schemeClr val="bg1"/>
                </a:solidFill>
              </a:endParaRPr>
            </a:p>
          </p:txBody>
        </p:sp>
      </p:grpSp>
      <p:sp>
        <p:nvSpPr>
          <p:cNvPr id="2" name="Rectangle 1"/>
          <p:cNvSpPr/>
          <p:nvPr/>
        </p:nvSpPr>
        <p:spPr>
          <a:xfrm>
            <a:off x="0" y="2090058"/>
            <a:ext cx="10611853" cy="21292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849086" y="2063775"/>
            <a:ext cx="10672354" cy="4016484"/>
          </a:xfrm>
          <a:prstGeom prst="rect">
            <a:avLst/>
          </a:prstGeom>
          <a:noFill/>
        </p:spPr>
        <p:txBody>
          <a:bodyPr wrap="square" rtlCol="0">
            <a:spAutoFit/>
          </a:bodyPr>
          <a:lstStyle/>
          <a:p>
            <a:pPr marL="285750" lvl="0" indent="-285750">
              <a:buFont typeface="Arial" panose="020B0604020202020204" pitchFamily="34" charset="0"/>
              <a:buChar char="•"/>
            </a:pPr>
            <a:r>
              <a:rPr lang="en-US" sz="1700" dirty="0"/>
              <a:t>Disputes over what information to provide to the QME are to be presented to the WCAB if the parties </a:t>
            </a:r>
            <a:r>
              <a:rPr lang="en-US" sz="1700" dirty="0" smtClean="0"/>
              <a:t>cannot </a:t>
            </a:r>
            <a:r>
              <a:rPr lang="en-US" sz="1700" dirty="0"/>
              <a:t>informally resolve the </a:t>
            </a:r>
            <a:r>
              <a:rPr lang="en-US" sz="1700" dirty="0" smtClean="0"/>
              <a:t>dispute</a:t>
            </a:r>
          </a:p>
          <a:p>
            <a:pPr marL="285750" lvl="0" indent="-285750">
              <a:buFont typeface="Arial" panose="020B0604020202020204" pitchFamily="34" charset="0"/>
              <a:buChar char="•"/>
            </a:pPr>
            <a:endParaRPr lang="en-US" sz="1700" dirty="0"/>
          </a:p>
          <a:p>
            <a:pPr marL="285750" lvl="0" indent="-285750">
              <a:buFont typeface="Arial" panose="020B0604020202020204" pitchFamily="34" charset="0"/>
              <a:buChar char="•"/>
            </a:pPr>
            <a:r>
              <a:rPr lang="en-US" sz="1700" dirty="0"/>
              <a:t>Although section 4062.3(b) does not give a specific timeline for the opposing party to object to the QME’s consideration of medical records, the opposing party must object to the provision of medical records to the QME within a reasonable time in order to preserve the </a:t>
            </a:r>
            <a:r>
              <a:rPr lang="en-US" sz="1700" dirty="0" smtClean="0"/>
              <a:t>objection</a:t>
            </a:r>
          </a:p>
          <a:p>
            <a:pPr marL="285750" lvl="0" indent="-285750">
              <a:buFont typeface="Arial" panose="020B0604020202020204" pitchFamily="34" charset="0"/>
              <a:buChar char="•"/>
            </a:pPr>
            <a:endParaRPr lang="en-US" sz="1700" dirty="0"/>
          </a:p>
          <a:p>
            <a:pPr marL="285750" lvl="0" indent="-285750">
              <a:buFont typeface="Arial" panose="020B0604020202020204" pitchFamily="34" charset="0"/>
              <a:buChar char="•"/>
            </a:pPr>
            <a:r>
              <a:rPr lang="en-US" sz="1700" dirty="0"/>
              <a:t>If the aggrieved party elects to terminate the evaluation and seek a new evaluation due to an ex parte communication, the aggrieved party must do so within a reasonable time following discovery of the prohibited </a:t>
            </a:r>
            <a:r>
              <a:rPr lang="en-US" sz="1700" dirty="0" smtClean="0"/>
              <a:t>communication</a:t>
            </a:r>
          </a:p>
          <a:p>
            <a:pPr marL="285750" lvl="0" indent="-285750">
              <a:buFont typeface="Arial" panose="020B0604020202020204" pitchFamily="34" charset="0"/>
              <a:buChar char="•"/>
            </a:pPr>
            <a:endParaRPr lang="en-US" sz="1700" dirty="0"/>
          </a:p>
          <a:p>
            <a:pPr marL="285750" lvl="0" indent="-285750">
              <a:buFont typeface="Arial" panose="020B0604020202020204" pitchFamily="34" charset="0"/>
              <a:buChar char="•"/>
            </a:pPr>
            <a:r>
              <a:rPr lang="en-US" sz="1700" dirty="0"/>
              <a:t>The trier of fact has wide discretion to determine the appropriate remedy for a violation of section 4062.3(b</a:t>
            </a:r>
            <a:r>
              <a:rPr lang="en-US" sz="1700" dirty="0" smtClean="0"/>
              <a:t>)</a:t>
            </a:r>
          </a:p>
          <a:p>
            <a:pPr marL="285750" lvl="0" indent="-285750">
              <a:buFont typeface="Arial" panose="020B0604020202020204" pitchFamily="34" charset="0"/>
              <a:buChar char="•"/>
            </a:pPr>
            <a:endParaRPr lang="en-US" sz="1700" dirty="0"/>
          </a:p>
          <a:p>
            <a:pPr marL="285750" lvl="0" indent="-285750">
              <a:buFont typeface="Arial" panose="020B0604020202020204" pitchFamily="34" charset="0"/>
              <a:buChar char="•"/>
            </a:pPr>
            <a:r>
              <a:rPr lang="en-US" sz="1700" dirty="0"/>
              <a:t>Removal is the appropriate procedural avenue to challenge a decision regarding disputes over what information to provide to the QME and ex parte communication with the QME.</a:t>
            </a:r>
          </a:p>
        </p:txBody>
      </p:sp>
    </p:spTree>
    <p:extLst>
      <p:ext uri="{BB962C8B-B14F-4D97-AF65-F5344CB8AC3E}">
        <p14:creationId xmlns:p14="http://schemas.microsoft.com/office/powerpoint/2010/main" val="12600960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descr="geometric abstract image">
            <a:extLst>
              <a:ext uri="{FF2B5EF4-FFF2-40B4-BE49-F238E27FC236}">
                <a16:creationId xmlns:a16="http://schemas.microsoft.com/office/drawing/2014/main" id="{1F6EA444-CCD5-43A4-848C-62DE7C63DDF9}"/>
              </a:ext>
              <a:ext uri="{C183D7F6-B498-43B3-948B-1728B52AA6E4}">
                <adec:decorative xmlns="" xmlns:adec="http://schemas.microsoft.com/office/drawing/2017/decorative" val="0"/>
              </a:ext>
            </a:extLst>
          </p:cNvPr>
          <p:cNvPicPr>
            <a:picLocks noChangeAspect="1"/>
          </p:cNvPicPr>
          <p:nvPr/>
        </p:nvPicPr>
        <p:blipFill rotWithShape="1">
          <a:blip r:embed="rId2">
            <a:duotone>
              <a:prstClr val="black"/>
              <a:srgbClr val="0078D2">
                <a:tint val="45000"/>
                <a:satMod val="400000"/>
              </a:srgbClr>
            </a:duotone>
          </a:blip>
          <a:srcRect l="317" t="1116" r="37867" b="46686"/>
          <a:stretch/>
        </p:blipFill>
        <p:spPr>
          <a:xfrm>
            <a:off x="0" y="-10633"/>
            <a:ext cx="12215191" cy="6891051"/>
          </a:xfrm>
          <a:prstGeom prst="rect">
            <a:avLst/>
          </a:prstGeom>
        </p:spPr>
      </p:pic>
      <p:sp>
        <p:nvSpPr>
          <p:cNvPr id="8" name="Chord 7"/>
          <p:cNvSpPr/>
          <p:nvPr/>
        </p:nvSpPr>
        <p:spPr>
          <a:xfrm rot="5016032">
            <a:off x="2642630" y="1313250"/>
            <a:ext cx="2444783" cy="12544621"/>
          </a:xfrm>
          <a:prstGeom prst="chord">
            <a:avLst>
              <a:gd name="adj1" fmla="val 6497853"/>
              <a:gd name="adj2" fmla="val 16200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68442" y="6335143"/>
            <a:ext cx="12360442" cy="307777"/>
          </a:xfrm>
          <a:prstGeom prst="rect">
            <a:avLst/>
          </a:prstGeom>
          <a:noFill/>
        </p:spPr>
        <p:txBody>
          <a:bodyPr wrap="square" rtlCol="0">
            <a:spAutoFit/>
          </a:bodyPr>
          <a:lstStyle/>
          <a:p>
            <a:pPr algn="ctr"/>
            <a:r>
              <a:rPr lang="en-US" sz="1400" dirty="0" smtClean="0"/>
              <a:t>      </a:t>
            </a:r>
            <a:r>
              <a:rPr lang="en-US" sz="1400" dirty="0" smtClean="0"/>
              <a:t>Luis Chavez               </a:t>
            </a:r>
            <a:r>
              <a:rPr lang="en-US" sz="1400" dirty="0" smtClean="0"/>
              <a:t>black and rose</a:t>
            </a:r>
            <a:endParaRPr lang="en-US" sz="1400"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20080" y="6335143"/>
            <a:ext cx="455758" cy="327837"/>
          </a:xfrm>
          <a:prstGeom prst="rect">
            <a:avLst/>
          </a:prstGeom>
        </p:spPr>
      </p:pic>
      <p:sp>
        <p:nvSpPr>
          <p:cNvPr id="2" name="Rectangle 1"/>
          <p:cNvSpPr/>
          <p:nvPr/>
        </p:nvSpPr>
        <p:spPr>
          <a:xfrm>
            <a:off x="-9728" y="-20681"/>
            <a:ext cx="8443609" cy="1698256"/>
          </a:xfrm>
          <a:custGeom>
            <a:avLst/>
            <a:gdLst>
              <a:gd name="connsiteX0" fmla="*/ 0 w 9114817"/>
              <a:gd name="connsiteY0" fmla="*/ 0 h 1663430"/>
              <a:gd name="connsiteX1" fmla="*/ 9114817 w 9114817"/>
              <a:gd name="connsiteY1" fmla="*/ 0 h 1663430"/>
              <a:gd name="connsiteX2" fmla="*/ 9114817 w 9114817"/>
              <a:gd name="connsiteY2" fmla="*/ 1663430 h 1663430"/>
              <a:gd name="connsiteX3" fmla="*/ 0 w 9114817"/>
              <a:gd name="connsiteY3" fmla="*/ 1663430 h 1663430"/>
              <a:gd name="connsiteX4" fmla="*/ 0 w 9114817"/>
              <a:gd name="connsiteY4" fmla="*/ 0 h 1663430"/>
              <a:gd name="connsiteX0" fmla="*/ 0 w 9114817"/>
              <a:gd name="connsiteY0" fmla="*/ 0 h 1663430"/>
              <a:gd name="connsiteX1" fmla="*/ 9114817 w 9114817"/>
              <a:gd name="connsiteY1" fmla="*/ 0 h 1663430"/>
              <a:gd name="connsiteX2" fmla="*/ 4990289 w 9114817"/>
              <a:gd name="connsiteY2" fmla="*/ 1400783 h 1663430"/>
              <a:gd name="connsiteX3" fmla="*/ 0 w 9114817"/>
              <a:gd name="connsiteY3" fmla="*/ 1663430 h 1663430"/>
              <a:gd name="connsiteX4" fmla="*/ 0 w 9114817"/>
              <a:gd name="connsiteY4" fmla="*/ 0 h 1663430"/>
              <a:gd name="connsiteX0" fmla="*/ 0 w 8394971"/>
              <a:gd name="connsiteY0" fmla="*/ 0 h 1663430"/>
              <a:gd name="connsiteX1" fmla="*/ 8394971 w 8394971"/>
              <a:gd name="connsiteY1" fmla="*/ 9728 h 1663430"/>
              <a:gd name="connsiteX2" fmla="*/ 4990289 w 8394971"/>
              <a:gd name="connsiteY2" fmla="*/ 1400783 h 1663430"/>
              <a:gd name="connsiteX3" fmla="*/ 0 w 8394971"/>
              <a:gd name="connsiteY3" fmla="*/ 1663430 h 1663430"/>
              <a:gd name="connsiteX4" fmla="*/ 0 w 8394971"/>
              <a:gd name="connsiteY4" fmla="*/ 0 h 1663430"/>
              <a:gd name="connsiteX0" fmla="*/ 0 w 8394971"/>
              <a:gd name="connsiteY0" fmla="*/ 0 h 1663430"/>
              <a:gd name="connsiteX1" fmla="*/ 8394971 w 8394971"/>
              <a:gd name="connsiteY1" fmla="*/ 9728 h 1663430"/>
              <a:gd name="connsiteX2" fmla="*/ 4990289 w 8394971"/>
              <a:gd name="connsiteY2" fmla="*/ 1400783 h 1663430"/>
              <a:gd name="connsiteX3" fmla="*/ 0 w 8394971"/>
              <a:gd name="connsiteY3" fmla="*/ 1663430 h 1663430"/>
              <a:gd name="connsiteX4" fmla="*/ 0 w 8394971"/>
              <a:gd name="connsiteY4" fmla="*/ 0 h 1663430"/>
              <a:gd name="connsiteX0" fmla="*/ 0 w 8394971"/>
              <a:gd name="connsiteY0" fmla="*/ 0 h 1663430"/>
              <a:gd name="connsiteX1" fmla="*/ 8394971 w 8394971"/>
              <a:gd name="connsiteY1" fmla="*/ 9728 h 1663430"/>
              <a:gd name="connsiteX2" fmla="*/ 4990289 w 8394971"/>
              <a:gd name="connsiteY2" fmla="*/ 1400783 h 1663430"/>
              <a:gd name="connsiteX3" fmla="*/ 0 w 8394971"/>
              <a:gd name="connsiteY3" fmla="*/ 1663430 h 1663430"/>
              <a:gd name="connsiteX4" fmla="*/ 0 w 8394971"/>
              <a:gd name="connsiteY4" fmla="*/ 0 h 1663430"/>
              <a:gd name="connsiteX0" fmla="*/ 0 w 8443609"/>
              <a:gd name="connsiteY0" fmla="*/ 0 h 1663430"/>
              <a:gd name="connsiteX1" fmla="*/ 8443609 w 8443609"/>
              <a:gd name="connsiteY1" fmla="*/ 9728 h 1663430"/>
              <a:gd name="connsiteX2" fmla="*/ 4990289 w 8443609"/>
              <a:gd name="connsiteY2" fmla="*/ 1400783 h 1663430"/>
              <a:gd name="connsiteX3" fmla="*/ 0 w 8443609"/>
              <a:gd name="connsiteY3" fmla="*/ 1663430 h 1663430"/>
              <a:gd name="connsiteX4" fmla="*/ 0 w 8443609"/>
              <a:gd name="connsiteY4" fmla="*/ 0 h 1663430"/>
              <a:gd name="connsiteX0" fmla="*/ 0 w 8443609"/>
              <a:gd name="connsiteY0" fmla="*/ 0 h 1663430"/>
              <a:gd name="connsiteX1" fmla="*/ 8443609 w 8443609"/>
              <a:gd name="connsiteY1" fmla="*/ 9728 h 1663430"/>
              <a:gd name="connsiteX2" fmla="*/ 4990289 w 8443609"/>
              <a:gd name="connsiteY2" fmla="*/ 1400783 h 1663430"/>
              <a:gd name="connsiteX3" fmla="*/ 0 w 8443609"/>
              <a:gd name="connsiteY3" fmla="*/ 1663430 h 1663430"/>
              <a:gd name="connsiteX4" fmla="*/ 0 w 8443609"/>
              <a:gd name="connsiteY4" fmla="*/ 0 h 1663430"/>
              <a:gd name="connsiteX0" fmla="*/ 0 w 8443609"/>
              <a:gd name="connsiteY0" fmla="*/ 0 h 1536971"/>
              <a:gd name="connsiteX1" fmla="*/ 8443609 w 8443609"/>
              <a:gd name="connsiteY1" fmla="*/ 9728 h 1536971"/>
              <a:gd name="connsiteX2" fmla="*/ 4990289 w 8443609"/>
              <a:gd name="connsiteY2" fmla="*/ 1400783 h 1536971"/>
              <a:gd name="connsiteX3" fmla="*/ 0 w 8443609"/>
              <a:gd name="connsiteY3" fmla="*/ 1536971 h 1536971"/>
              <a:gd name="connsiteX4" fmla="*/ 0 w 8443609"/>
              <a:gd name="connsiteY4" fmla="*/ 0 h 1536971"/>
              <a:gd name="connsiteX0" fmla="*/ 0 w 8443609"/>
              <a:gd name="connsiteY0" fmla="*/ 0 h 1702263"/>
              <a:gd name="connsiteX1" fmla="*/ 8443609 w 8443609"/>
              <a:gd name="connsiteY1" fmla="*/ 9728 h 1702263"/>
              <a:gd name="connsiteX2" fmla="*/ 4990289 w 8443609"/>
              <a:gd name="connsiteY2" fmla="*/ 1400783 h 1702263"/>
              <a:gd name="connsiteX3" fmla="*/ 0 w 8443609"/>
              <a:gd name="connsiteY3" fmla="*/ 1536971 h 1702263"/>
              <a:gd name="connsiteX4" fmla="*/ 0 w 8443609"/>
              <a:gd name="connsiteY4" fmla="*/ 0 h 1702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3609" h="1702263">
                <a:moveTo>
                  <a:pt x="0" y="0"/>
                </a:moveTo>
                <a:lnTo>
                  <a:pt x="8443609" y="9728"/>
                </a:lnTo>
                <a:cubicBezTo>
                  <a:pt x="6053846" y="1387812"/>
                  <a:pt x="6125183" y="937098"/>
                  <a:pt x="4990289" y="1400783"/>
                </a:cubicBezTo>
                <a:cubicBezTo>
                  <a:pt x="3326859" y="1446179"/>
                  <a:pt x="2733473" y="1958503"/>
                  <a:pt x="0" y="1536971"/>
                </a:cubicBezTo>
                <a:lnTo>
                  <a:pt x="0"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1354774" y="565384"/>
            <a:ext cx="9386371" cy="1177863"/>
            <a:chOff x="0" y="750728"/>
            <a:chExt cx="9233446" cy="1177863"/>
          </a:xfrm>
        </p:grpSpPr>
        <p:sp>
          <p:nvSpPr>
            <p:cNvPr id="4" name="Rectangle 3"/>
            <p:cNvSpPr/>
            <p:nvPr/>
          </p:nvSpPr>
          <p:spPr>
            <a:xfrm>
              <a:off x="0" y="750728"/>
              <a:ext cx="9233446" cy="1177863"/>
            </a:xfrm>
            <a:prstGeom prst="rect">
              <a:avLst/>
            </a:prstGeom>
            <a:solidFill>
              <a:schemeClr val="tx1"/>
            </a:solidFill>
            <a:ln>
              <a:noFill/>
            </a:ln>
            <a:effectLst>
              <a:outerShdw blurRad="165100" dist="152400" dir="5400000" sx="103000" sy="103000" algn="tl" rotWithShape="0">
                <a:prstClr val="black">
                  <a:alpha val="29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TextBox 4"/>
            <p:cNvSpPr txBox="1"/>
            <p:nvPr/>
          </p:nvSpPr>
          <p:spPr>
            <a:xfrm>
              <a:off x="0" y="854911"/>
              <a:ext cx="9233446" cy="969496"/>
            </a:xfrm>
            <a:prstGeom prst="rect">
              <a:avLst/>
            </a:prstGeom>
            <a:noFill/>
          </p:spPr>
          <p:txBody>
            <a:bodyPr wrap="square" rtlCol="0">
              <a:spAutoFit/>
            </a:bodyPr>
            <a:lstStyle/>
            <a:p>
              <a:pPr algn="ctr"/>
              <a:r>
                <a:rPr lang="en-US" sz="5700" dirty="0" smtClean="0">
                  <a:solidFill>
                    <a:schemeClr val="bg1"/>
                  </a:solidFill>
                </a:rPr>
                <a:t>CASE LAW UPDATE</a:t>
              </a:r>
            </a:p>
          </p:txBody>
        </p:sp>
      </p:grpSp>
      <p:sp>
        <p:nvSpPr>
          <p:cNvPr id="13" name="TextBox 12"/>
          <p:cNvSpPr txBox="1"/>
          <p:nvPr/>
        </p:nvSpPr>
        <p:spPr>
          <a:xfrm>
            <a:off x="0" y="2084268"/>
            <a:ext cx="12215191" cy="3785652"/>
          </a:xfrm>
          <a:prstGeom prst="rect">
            <a:avLst/>
          </a:prstGeom>
          <a:noFill/>
        </p:spPr>
        <p:txBody>
          <a:bodyPr wrap="square" rtlCol="0">
            <a:spAutoFit/>
          </a:bodyPr>
          <a:lstStyle/>
          <a:p>
            <a:pPr algn="ctr"/>
            <a:r>
              <a:rPr lang="en-US" sz="4400" dirty="0"/>
              <a:t>Kenneth Mackie </a:t>
            </a:r>
          </a:p>
          <a:p>
            <a:pPr algn="ctr"/>
            <a:r>
              <a:rPr lang="en-US" sz="4400" dirty="0"/>
              <a:t>vs. </a:t>
            </a:r>
          </a:p>
          <a:p>
            <a:pPr algn="ctr"/>
            <a:r>
              <a:rPr lang="en-US" sz="4400" dirty="0" err="1"/>
              <a:t>Planada</a:t>
            </a:r>
            <a:r>
              <a:rPr lang="en-US" sz="4400" dirty="0"/>
              <a:t> Elementary</a:t>
            </a:r>
          </a:p>
          <a:p>
            <a:pPr algn="ctr"/>
            <a:r>
              <a:rPr lang="en-US" sz="4400" dirty="0"/>
              <a:t>School District </a:t>
            </a:r>
          </a:p>
          <a:p>
            <a:pPr algn="ctr"/>
            <a:endParaRPr lang="en-US" sz="3200" dirty="0"/>
          </a:p>
          <a:p>
            <a:pPr algn="ctr"/>
            <a:r>
              <a:rPr lang="en-US" sz="3200" i="1" dirty="0"/>
              <a:t>-independent medical review appeals-</a:t>
            </a:r>
          </a:p>
        </p:txBody>
      </p:sp>
    </p:spTree>
    <p:extLst>
      <p:ext uri="{BB962C8B-B14F-4D97-AF65-F5344CB8AC3E}">
        <p14:creationId xmlns:p14="http://schemas.microsoft.com/office/powerpoint/2010/main" val="29851838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TextBox 14"/>
          <p:cNvSpPr txBox="1"/>
          <p:nvPr/>
        </p:nvSpPr>
        <p:spPr>
          <a:xfrm>
            <a:off x="-168442" y="6335143"/>
            <a:ext cx="12360442" cy="307777"/>
          </a:xfrm>
          <a:prstGeom prst="rect">
            <a:avLst/>
          </a:prstGeom>
          <a:noFill/>
        </p:spPr>
        <p:txBody>
          <a:bodyPr wrap="square" rtlCol="0">
            <a:spAutoFit/>
          </a:bodyPr>
          <a:lstStyle/>
          <a:p>
            <a:pPr algn="ctr"/>
            <a:r>
              <a:rPr lang="en-US" sz="1400" dirty="0" smtClean="0"/>
              <a:t>      </a:t>
            </a:r>
            <a:r>
              <a:rPr lang="en-US" sz="1400" dirty="0" smtClean="0"/>
              <a:t>Luis Chavez               </a:t>
            </a:r>
            <a:r>
              <a:rPr lang="en-US" sz="1400" dirty="0" smtClean="0"/>
              <a:t>black and rose</a:t>
            </a:r>
            <a:endParaRPr lang="en-US" sz="1400" dirty="0"/>
          </a:p>
        </p:txBody>
      </p:sp>
      <p:pic>
        <p:nvPicPr>
          <p:cNvPr id="12" name="Picture 11" descr="geometric abstract image">
            <a:extLst>
              <a:ext uri="{FF2B5EF4-FFF2-40B4-BE49-F238E27FC236}">
                <a16:creationId xmlns:a16="http://schemas.microsoft.com/office/drawing/2014/main" id="{1F6EA444-CCD5-43A4-848C-62DE7C63DDF9}"/>
              </a:ext>
              <a:ext uri="{C183D7F6-B498-43B3-948B-1728B52AA6E4}">
                <adec:decorative xmlns="" xmlns:adec="http://schemas.microsoft.com/office/drawing/2017/decorative" val="0"/>
              </a:ext>
            </a:extLst>
          </p:cNvPr>
          <p:cNvPicPr>
            <a:picLocks noChangeAspect="1"/>
          </p:cNvPicPr>
          <p:nvPr/>
        </p:nvPicPr>
        <p:blipFill rotWithShape="1">
          <a:blip r:embed="rId2">
            <a:duotone>
              <a:prstClr val="black"/>
              <a:srgbClr val="0078D2">
                <a:tint val="45000"/>
                <a:satMod val="400000"/>
              </a:srgbClr>
            </a:duotone>
          </a:blip>
          <a:srcRect l="628" t="2511" r="5872" b="52616"/>
          <a:stretch/>
        </p:blipFill>
        <p:spPr>
          <a:xfrm>
            <a:off x="1" y="-10632"/>
            <a:ext cx="12191999" cy="3916426"/>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20080" y="6335143"/>
            <a:ext cx="455758" cy="327837"/>
          </a:xfrm>
          <a:prstGeom prst="rect">
            <a:avLst/>
          </a:prstGeom>
        </p:spPr>
      </p:pic>
      <p:sp>
        <p:nvSpPr>
          <p:cNvPr id="13" name="Moon 12"/>
          <p:cNvSpPr/>
          <p:nvPr/>
        </p:nvSpPr>
        <p:spPr>
          <a:xfrm rot="15334431">
            <a:off x="3276764" y="-2927402"/>
            <a:ext cx="6043026" cy="11810580"/>
          </a:xfrm>
          <a:custGeom>
            <a:avLst/>
            <a:gdLst>
              <a:gd name="connsiteX0" fmla="*/ 4809982 w 4809982"/>
              <a:gd name="connsiteY0" fmla="*/ 15564487 h 15564487"/>
              <a:gd name="connsiteX1" fmla="*/ 0 w 4809982"/>
              <a:gd name="connsiteY1" fmla="*/ 7782243 h 15564487"/>
              <a:gd name="connsiteX2" fmla="*/ 4809982 w 4809982"/>
              <a:gd name="connsiteY2" fmla="*/ -1 h 15564487"/>
              <a:gd name="connsiteX3" fmla="*/ 1864254 w 4809982"/>
              <a:gd name="connsiteY3" fmla="*/ 7782243 h 15564487"/>
              <a:gd name="connsiteX4" fmla="*/ 4809984 w 4809982"/>
              <a:gd name="connsiteY4" fmla="*/ 15564487 h 15564487"/>
              <a:gd name="connsiteX5" fmla="*/ 4809982 w 4809982"/>
              <a:gd name="connsiteY5" fmla="*/ 15564487 h 15564487"/>
              <a:gd name="connsiteX0" fmla="*/ 2447119 w 5018216"/>
              <a:gd name="connsiteY0" fmla="*/ 11611985 h 15564488"/>
              <a:gd name="connsiteX1" fmla="*/ 208232 w 5018216"/>
              <a:gd name="connsiteY1" fmla="*/ 7782244 h 15564488"/>
              <a:gd name="connsiteX2" fmla="*/ 5018214 w 5018216"/>
              <a:gd name="connsiteY2" fmla="*/ 0 h 15564488"/>
              <a:gd name="connsiteX3" fmla="*/ 2072486 w 5018216"/>
              <a:gd name="connsiteY3" fmla="*/ 7782244 h 15564488"/>
              <a:gd name="connsiteX4" fmla="*/ 5018216 w 5018216"/>
              <a:gd name="connsiteY4" fmla="*/ 15564488 h 15564488"/>
              <a:gd name="connsiteX5" fmla="*/ 2447119 w 5018216"/>
              <a:gd name="connsiteY5" fmla="*/ 11611985 h 15564488"/>
              <a:gd name="connsiteX0" fmla="*/ 2447119 w 5018214"/>
              <a:gd name="connsiteY0" fmla="*/ 11611985 h 11611985"/>
              <a:gd name="connsiteX1" fmla="*/ 208232 w 5018214"/>
              <a:gd name="connsiteY1" fmla="*/ 7782244 h 11611985"/>
              <a:gd name="connsiteX2" fmla="*/ 5018214 w 5018214"/>
              <a:gd name="connsiteY2" fmla="*/ 0 h 11611985"/>
              <a:gd name="connsiteX3" fmla="*/ 2072486 w 5018214"/>
              <a:gd name="connsiteY3" fmla="*/ 7782244 h 11611985"/>
              <a:gd name="connsiteX4" fmla="*/ 1864811 w 5018214"/>
              <a:gd name="connsiteY4" fmla="*/ 11516141 h 11611985"/>
              <a:gd name="connsiteX5" fmla="*/ 2447119 w 5018214"/>
              <a:gd name="connsiteY5" fmla="*/ 11611985 h 11611985"/>
              <a:gd name="connsiteX0" fmla="*/ 1205351 w 6705875"/>
              <a:gd name="connsiteY0" fmla="*/ 12827679 h 12827679"/>
              <a:gd name="connsiteX1" fmla="*/ 1895893 w 6705875"/>
              <a:gd name="connsiteY1" fmla="*/ 7782244 h 12827679"/>
              <a:gd name="connsiteX2" fmla="*/ 6705875 w 6705875"/>
              <a:gd name="connsiteY2" fmla="*/ 0 h 12827679"/>
              <a:gd name="connsiteX3" fmla="*/ 3760147 w 6705875"/>
              <a:gd name="connsiteY3" fmla="*/ 7782244 h 12827679"/>
              <a:gd name="connsiteX4" fmla="*/ 3552472 w 6705875"/>
              <a:gd name="connsiteY4" fmla="*/ 11516141 h 12827679"/>
              <a:gd name="connsiteX5" fmla="*/ 1205351 w 6705875"/>
              <a:gd name="connsiteY5" fmla="*/ 12827679 h 12827679"/>
              <a:gd name="connsiteX0" fmla="*/ 1205351 w 6705875"/>
              <a:gd name="connsiteY0" fmla="*/ 12827679 h 12827679"/>
              <a:gd name="connsiteX1" fmla="*/ 1895893 w 6705875"/>
              <a:gd name="connsiteY1" fmla="*/ 7782244 h 12827679"/>
              <a:gd name="connsiteX2" fmla="*/ 6705875 w 6705875"/>
              <a:gd name="connsiteY2" fmla="*/ 0 h 12827679"/>
              <a:gd name="connsiteX3" fmla="*/ 3760147 w 6705875"/>
              <a:gd name="connsiteY3" fmla="*/ 7782244 h 12827679"/>
              <a:gd name="connsiteX4" fmla="*/ 1485553 w 6705875"/>
              <a:gd name="connsiteY4" fmla="*/ 12157909 h 12827679"/>
              <a:gd name="connsiteX5" fmla="*/ 1205351 w 6705875"/>
              <a:gd name="connsiteY5" fmla="*/ 12827679 h 12827679"/>
              <a:gd name="connsiteX0" fmla="*/ 1205351 w 6705875"/>
              <a:gd name="connsiteY0" fmla="*/ 12827679 h 12827679"/>
              <a:gd name="connsiteX1" fmla="*/ 1895893 w 6705875"/>
              <a:gd name="connsiteY1" fmla="*/ 7782244 h 12827679"/>
              <a:gd name="connsiteX2" fmla="*/ 6705875 w 6705875"/>
              <a:gd name="connsiteY2" fmla="*/ 0 h 12827679"/>
              <a:gd name="connsiteX3" fmla="*/ 3760147 w 6705875"/>
              <a:gd name="connsiteY3" fmla="*/ 7782244 h 12827679"/>
              <a:gd name="connsiteX4" fmla="*/ 1485553 w 6705875"/>
              <a:gd name="connsiteY4" fmla="*/ 12157909 h 12827679"/>
              <a:gd name="connsiteX5" fmla="*/ 1205351 w 6705875"/>
              <a:gd name="connsiteY5" fmla="*/ 12827679 h 12827679"/>
              <a:gd name="connsiteX0" fmla="*/ 976169 w 7742612"/>
              <a:gd name="connsiteY0" fmla="*/ 13554106 h 13554106"/>
              <a:gd name="connsiteX1" fmla="*/ 2932630 w 7742612"/>
              <a:gd name="connsiteY1" fmla="*/ 7782244 h 13554106"/>
              <a:gd name="connsiteX2" fmla="*/ 7742612 w 7742612"/>
              <a:gd name="connsiteY2" fmla="*/ 0 h 13554106"/>
              <a:gd name="connsiteX3" fmla="*/ 4796884 w 7742612"/>
              <a:gd name="connsiteY3" fmla="*/ 7782244 h 13554106"/>
              <a:gd name="connsiteX4" fmla="*/ 2522290 w 7742612"/>
              <a:gd name="connsiteY4" fmla="*/ 12157909 h 13554106"/>
              <a:gd name="connsiteX5" fmla="*/ 976169 w 7742612"/>
              <a:gd name="connsiteY5" fmla="*/ 13554106 h 13554106"/>
              <a:gd name="connsiteX0" fmla="*/ 976169 w 7742612"/>
              <a:gd name="connsiteY0" fmla="*/ 13554106 h 13554106"/>
              <a:gd name="connsiteX1" fmla="*/ 2932630 w 7742612"/>
              <a:gd name="connsiteY1" fmla="*/ 7782244 h 13554106"/>
              <a:gd name="connsiteX2" fmla="*/ 7742612 w 7742612"/>
              <a:gd name="connsiteY2" fmla="*/ 0 h 13554106"/>
              <a:gd name="connsiteX3" fmla="*/ 4796884 w 7742612"/>
              <a:gd name="connsiteY3" fmla="*/ 7782244 h 13554106"/>
              <a:gd name="connsiteX4" fmla="*/ 2195475 w 7742612"/>
              <a:gd name="connsiteY4" fmla="*/ 12694292 h 13554106"/>
              <a:gd name="connsiteX5" fmla="*/ 976169 w 7742612"/>
              <a:gd name="connsiteY5" fmla="*/ 13554106 h 13554106"/>
              <a:gd name="connsiteX0" fmla="*/ 976169 w 7742612"/>
              <a:gd name="connsiteY0" fmla="*/ 13554106 h 13645225"/>
              <a:gd name="connsiteX1" fmla="*/ 2932630 w 7742612"/>
              <a:gd name="connsiteY1" fmla="*/ 7782244 h 13645225"/>
              <a:gd name="connsiteX2" fmla="*/ 7742612 w 7742612"/>
              <a:gd name="connsiteY2" fmla="*/ 0 h 13645225"/>
              <a:gd name="connsiteX3" fmla="*/ 4796884 w 7742612"/>
              <a:gd name="connsiteY3" fmla="*/ 7782244 h 13645225"/>
              <a:gd name="connsiteX4" fmla="*/ 1330400 w 7742612"/>
              <a:gd name="connsiteY4" fmla="*/ 13645225 h 13645225"/>
              <a:gd name="connsiteX5" fmla="*/ 976169 w 7742612"/>
              <a:gd name="connsiteY5" fmla="*/ 13554106 h 13645225"/>
              <a:gd name="connsiteX0" fmla="*/ 971464 w 7554607"/>
              <a:gd name="connsiteY0" fmla="*/ 13156151 h 13247270"/>
              <a:gd name="connsiteX1" fmla="*/ 2927925 w 7554607"/>
              <a:gd name="connsiteY1" fmla="*/ 7384289 h 13247270"/>
              <a:gd name="connsiteX2" fmla="*/ 7554607 w 7554607"/>
              <a:gd name="connsiteY2" fmla="*/ 0 h 13247270"/>
              <a:gd name="connsiteX3" fmla="*/ 4792179 w 7554607"/>
              <a:gd name="connsiteY3" fmla="*/ 7384289 h 13247270"/>
              <a:gd name="connsiteX4" fmla="*/ 1325695 w 7554607"/>
              <a:gd name="connsiteY4" fmla="*/ 13247270 h 13247270"/>
              <a:gd name="connsiteX5" fmla="*/ 971464 w 7554607"/>
              <a:gd name="connsiteY5" fmla="*/ 13156151 h 13247270"/>
              <a:gd name="connsiteX0" fmla="*/ 934415 w 6022410"/>
              <a:gd name="connsiteY0" fmla="*/ 11800796 h 11891915"/>
              <a:gd name="connsiteX1" fmla="*/ 2890876 w 6022410"/>
              <a:gd name="connsiteY1" fmla="*/ 6028934 h 11891915"/>
              <a:gd name="connsiteX2" fmla="*/ 6022410 w 6022410"/>
              <a:gd name="connsiteY2" fmla="*/ 0 h 11891915"/>
              <a:gd name="connsiteX3" fmla="*/ 4755130 w 6022410"/>
              <a:gd name="connsiteY3" fmla="*/ 6028934 h 11891915"/>
              <a:gd name="connsiteX4" fmla="*/ 1288646 w 6022410"/>
              <a:gd name="connsiteY4" fmla="*/ 11891915 h 11891915"/>
              <a:gd name="connsiteX5" fmla="*/ 934415 w 6022410"/>
              <a:gd name="connsiteY5" fmla="*/ 11800796 h 11891915"/>
              <a:gd name="connsiteX0" fmla="*/ 934415 w 6022410"/>
              <a:gd name="connsiteY0" fmla="*/ 11800796 h 11891915"/>
              <a:gd name="connsiteX1" fmla="*/ 2890876 w 6022410"/>
              <a:gd name="connsiteY1" fmla="*/ 6028934 h 11891915"/>
              <a:gd name="connsiteX2" fmla="*/ 6022410 w 6022410"/>
              <a:gd name="connsiteY2" fmla="*/ 0 h 11891915"/>
              <a:gd name="connsiteX3" fmla="*/ 4755130 w 6022410"/>
              <a:gd name="connsiteY3" fmla="*/ 6028934 h 11891915"/>
              <a:gd name="connsiteX4" fmla="*/ 1288646 w 6022410"/>
              <a:gd name="connsiteY4" fmla="*/ 11891915 h 11891915"/>
              <a:gd name="connsiteX5" fmla="*/ 934415 w 6022410"/>
              <a:gd name="connsiteY5" fmla="*/ 11800796 h 11891915"/>
              <a:gd name="connsiteX0" fmla="*/ 943722 w 6416333"/>
              <a:gd name="connsiteY0" fmla="*/ 11985107 h 12076226"/>
              <a:gd name="connsiteX1" fmla="*/ 2900183 w 6416333"/>
              <a:gd name="connsiteY1" fmla="*/ 6213245 h 12076226"/>
              <a:gd name="connsiteX2" fmla="*/ 6416333 w 6416333"/>
              <a:gd name="connsiteY2" fmla="*/ 0 h 12076226"/>
              <a:gd name="connsiteX3" fmla="*/ 4764437 w 6416333"/>
              <a:gd name="connsiteY3" fmla="*/ 6213245 h 12076226"/>
              <a:gd name="connsiteX4" fmla="*/ 1297953 w 6416333"/>
              <a:gd name="connsiteY4" fmla="*/ 12076226 h 12076226"/>
              <a:gd name="connsiteX5" fmla="*/ 943722 w 6416333"/>
              <a:gd name="connsiteY5" fmla="*/ 11985107 h 12076226"/>
              <a:gd name="connsiteX0" fmla="*/ 935791 w 6081027"/>
              <a:gd name="connsiteY0" fmla="*/ 11376260 h 11467379"/>
              <a:gd name="connsiteX1" fmla="*/ 2892252 w 6081027"/>
              <a:gd name="connsiteY1" fmla="*/ 5604398 h 11467379"/>
              <a:gd name="connsiteX2" fmla="*/ 6081027 w 6081027"/>
              <a:gd name="connsiteY2" fmla="*/ 0 h 11467379"/>
              <a:gd name="connsiteX3" fmla="*/ 4756506 w 6081027"/>
              <a:gd name="connsiteY3" fmla="*/ 5604398 h 11467379"/>
              <a:gd name="connsiteX4" fmla="*/ 1290022 w 6081027"/>
              <a:gd name="connsiteY4" fmla="*/ 11467379 h 11467379"/>
              <a:gd name="connsiteX5" fmla="*/ 935791 w 6081027"/>
              <a:gd name="connsiteY5" fmla="*/ 11376260 h 11467379"/>
              <a:gd name="connsiteX0" fmla="*/ 935791 w 6081027"/>
              <a:gd name="connsiteY0" fmla="*/ 11376260 h 11467379"/>
              <a:gd name="connsiteX1" fmla="*/ 2892252 w 6081027"/>
              <a:gd name="connsiteY1" fmla="*/ 5604398 h 11467379"/>
              <a:gd name="connsiteX2" fmla="*/ 6081027 w 6081027"/>
              <a:gd name="connsiteY2" fmla="*/ 0 h 11467379"/>
              <a:gd name="connsiteX3" fmla="*/ 4756506 w 6081027"/>
              <a:gd name="connsiteY3" fmla="*/ 5604398 h 11467379"/>
              <a:gd name="connsiteX4" fmla="*/ 1290022 w 6081027"/>
              <a:gd name="connsiteY4" fmla="*/ 11467379 h 11467379"/>
              <a:gd name="connsiteX5" fmla="*/ 935791 w 6081027"/>
              <a:gd name="connsiteY5" fmla="*/ 11376260 h 11467379"/>
              <a:gd name="connsiteX0" fmla="*/ 935791 w 6081027"/>
              <a:gd name="connsiteY0" fmla="*/ 11576765 h 11667884"/>
              <a:gd name="connsiteX1" fmla="*/ 2892252 w 6081027"/>
              <a:gd name="connsiteY1" fmla="*/ 5804903 h 11667884"/>
              <a:gd name="connsiteX2" fmla="*/ 6081027 w 6081027"/>
              <a:gd name="connsiteY2" fmla="*/ 200505 h 11667884"/>
              <a:gd name="connsiteX3" fmla="*/ 4756506 w 6081027"/>
              <a:gd name="connsiteY3" fmla="*/ 5804903 h 11667884"/>
              <a:gd name="connsiteX4" fmla="*/ 1290022 w 6081027"/>
              <a:gd name="connsiteY4" fmla="*/ 11667884 h 11667884"/>
              <a:gd name="connsiteX5" fmla="*/ 935791 w 6081027"/>
              <a:gd name="connsiteY5" fmla="*/ 11576765 h 11667884"/>
              <a:gd name="connsiteX0" fmla="*/ 941946 w 6087182"/>
              <a:gd name="connsiteY0" fmla="*/ 11569546 h 11660665"/>
              <a:gd name="connsiteX1" fmla="*/ 64814 w 6087182"/>
              <a:gd name="connsiteY1" fmla="*/ 10178773 h 11660665"/>
              <a:gd name="connsiteX2" fmla="*/ 2898407 w 6087182"/>
              <a:gd name="connsiteY2" fmla="*/ 5797684 h 11660665"/>
              <a:gd name="connsiteX3" fmla="*/ 6087182 w 6087182"/>
              <a:gd name="connsiteY3" fmla="*/ 193286 h 11660665"/>
              <a:gd name="connsiteX4" fmla="*/ 4762661 w 6087182"/>
              <a:gd name="connsiteY4" fmla="*/ 5797684 h 11660665"/>
              <a:gd name="connsiteX5" fmla="*/ 1296177 w 6087182"/>
              <a:gd name="connsiteY5" fmla="*/ 11660665 h 11660665"/>
              <a:gd name="connsiteX6" fmla="*/ 941946 w 6087182"/>
              <a:gd name="connsiteY6" fmla="*/ 11569546 h 11660665"/>
              <a:gd name="connsiteX0" fmla="*/ 941946 w 6087182"/>
              <a:gd name="connsiteY0" fmla="*/ 11569546 h 11613833"/>
              <a:gd name="connsiteX1" fmla="*/ 64814 w 6087182"/>
              <a:gd name="connsiteY1" fmla="*/ 10178773 h 11613833"/>
              <a:gd name="connsiteX2" fmla="*/ 2898407 w 6087182"/>
              <a:gd name="connsiteY2" fmla="*/ 5797684 h 11613833"/>
              <a:gd name="connsiteX3" fmla="*/ 6087182 w 6087182"/>
              <a:gd name="connsiteY3" fmla="*/ 193286 h 11613833"/>
              <a:gd name="connsiteX4" fmla="*/ 4762661 w 6087182"/>
              <a:gd name="connsiteY4" fmla="*/ 5797684 h 11613833"/>
              <a:gd name="connsiteX5" fmla="*/ 1348401 w 6087182"/>
              <a:gd name="connsiteY5" fmla="*/ 11613833 h 11613833"/>
              <a:gd name="connsiteX6" fmla="*/ 941946 w 6087182"/>
              <a:gd name="connsiteY6" fmla="*/ 11569546 h 11613833"/>
              <a:gd name="connsiteX0" fmla="*/ 955740 w 6086435"/>
              <a:gd name="connsiteY0" fmla="*/ 11513020 h 11613833"/>
              <a:gd name="connsiteX1" fmla="*/ 64067 w 6086435"/>
              <a:gd name="connsiteY1" fmla="*/ 10178773 h 11613833"/>
              <a:gd name="connsiteX2" fmla="*/ 2897660 w 6086435"/>
              <a:gd name="connsiteY2" fmla="*/ 5797684 h 11613833"/>
              <a:gd name="connsiteX3" fmla="*/ 6086435 w 6086435"/>
              <a:gd name="connsiteY3" fmla="*/ 193286 h 11613833"/>
              <a:gd name="connsiteX4" fmla="*/ 4761914 w 6086435"/>
              <a:gd name="connsiteY4" fmla="*/ 5797684 h 11613833"/>
              <a:gd name="connsiteX5" fmla="*/ 1347654 w 6086435"/>
              <a:gd name="connsiteY5" fmla="*/ 11613833 h 11613833"/>
              <a:gd name="connsiteX6" fmla="*/ 955740 w 6086435"/>
              <a:gd name="connsiteY6" fmla="*/ 11513020 h 11613833"/>
              <a:gd name="connsiteX0" fmla="*/ 955740 w 6086435"/>
              <a:gd name="connsiteY0" fmla="*/ 11513020 h 11584921"/>
              <a:gd name="connsiteX1" fmla="*/ 64067 w 6086435"/>
              <a:gd name="connsiteY1" fmla="*/ 10178773 h 11584921"/>
              <a:gd name="connsiteX2" fmla="*/ 2897660 w 6086435"/>
              <a:gd name="connsiteY2" fmla="*/ 5797684 h 11584921"/>
              <a:gd name="connsiteX3" fmla="*/ 6086435 w 6086435"/>
              <a:gd name="connsiteY3" fmla="*/ 193286 h 11584921"/>
              <a:gd name="connsiteX4" fmla="*/ 4761914 w 6086435"/>
              <a:gd name="connsiteY4" fmla="*/ 5797684 h 11584921"/>
              <a:gd name="connsiteX5" fmla="*/ 1396594 w 6086435"/>
              <a:gd name="connsiteY5" fmla="*/ 11584921 h 11584921"/>
              <a:gd name="connsiteX6" fmla="*/ 955740 w 6086435"/>
              <a:gd name="connsiteY6" fmla="*/ 11513020 h 11584921"/>
              <a:gd name="connsiteX0" fmla="*/ 960492 w 6086181"/>
              <a:gd name="connsiteY0" fmla="*/ 11493557 h 11584921"/>
              <a:gd name="connsiteX1" fmla="*/ 63813 w 6086181"/>
              <a:gd name="connsiteY1" fmla="*/ 10178773 h 11584921"/>
              <a:gd name="connsiteX2" fmla="*/ 2897406 w 6086181"/>
              <a:gd name="connsiteY2" fmla="*/ 5797684 h 11584921"/>
              <a:gd name="connsiteX3" fmla="*/ 6086181 w 6086181"/>
              <a:gd name="connsiteY3" fmla="*/ 193286 h 11584921"/>
              <a:gd name="connsiteX4" fmla="*/ 4761660 w 6086181"/>
              <a:gd name="connsiteY4" fmla="*/ 5797684 h 11584921"/>
              <a:gd name="connsiteX5" fmla="*/ 1396340 w 6086181"/>
              <a:gd name="connsiteY5" fmla="*/ 11584921 h 11584921"/>
              <a:gd name="connsiteX6" fmla="*/ 960492 w 6086181"/>
              <a:gd name="connsiteY6" fmla="*/ 11493557 h 11584921"/>
              <a:gd name="connsiteX0" fmla="*/ 960492 w 6086181"/>
              <a:gd name="connsiteY0" fmla="*/ 11493557 h 11493557"/>
              <a:gd name="connsiteX1" fmla="*/ 63813 w 6086181"/>
              <a:gd name="connsiteY1" fmla="*/ 10178773 h 11493557"/>
              <a:gd name="connsiteX2" fmla="*/ 2897406 w 6086181"/>
              <a:gd name="connsiteY2" fmla="*/ 5797684 h 11493557"/>
              <a:gd name="connsiteX3" fmla="*/ 6086181 w 6086181"/>
              <a:gd name="connsiteY3" fmla="*/ 193286 h 11493557"/>
              <a:gd name="connsiteX4" fmla="*/ 4761660 w 6086181"/>
              <a:gd name="connsiteY4" fmla="*/ 5797684 h 11493557"/>
              <a:gd name="connsiteX5" fmla="*/ 2358573 w 6086181"/>
              <a:gd name="connsiteY5" fmla="*/ 10897625 h 11493557"/>
              <a:gd name="connsiteX6" fmla="*/ 960492 w 6086181"/>
              <a:gd name="connsiteY6" fmla="*/ 11493557 h 11493557"/>
              <a:gd name="connsiteX0" fmla="*/ 960492 w 6086181"/>
              <a:gd name="connsiteY0" fmla="*/ 11493557 h 11493557"/>
              <a:gd name="connsiteX1" fmla="*/ 63813 w 6086181"/>
              <a:gd name="connsiteY1" fmla="*/ 10178773 h 11493557"/>
              <a:gd name="connsiteX2" fmla="*/ 2897406 w 6086181"/>
              <a:gd name="connsiteY2" fmla="*/ 5797684 h 11493557"/>
              <a:gd name="connsiteX3" fmla="*/ 6086181 w 6086181"/>
              <a:gd name="connsiteY3" fmla="*/ 193286 h 11493557"/>
              <a:gd name="connsiteX4" fmla="*/ 4761660 w 6086181"/>
              <a:gd name="connsiteY4" fmla="*/ 5797684 h 11493557"/>
              <a:gd name="connsiteX5" fmla="*/ 2358573 w 6086181"/>
              <a:gd name="connsiteY5" fmla="*/ 10897625 h 11493557"/>
              <a:gd name="connsiteX6" fmla="*/ 960492 w 6086181"/>
              <a:gd name="connsiteY6" fmla="*/ 11493557 h 11493557"/>
              <a:gd name="connsiteX0" fmla="*/ 1175975 w 6076518"/>
              <a:gd name="connsiteY0" fmla="*/ 10643089 h 10897625"/>
              <a:gd name="connsiteX1" fmla="*/ 54150 w 6076518"/>
              <a:gd name="connsiteY1" fmla="*/ 10178773 h 10897625"/>
              <a:gd name="connsiteX2" fmla="*/ 2887743 w 6076518"/>
              <a:gd name="connsiteY2" fmla="*/ 5797684 h 10897625"/>
              <a:gd name="connsiteX3" fmla="*/ 6076518 w 6076518"/>
              <a:gd name="connsiteY3" fmla="*/ 193286 h 10897625"/>
              <a:gd name="connsiteX4" fmla="*/ 4751997 w 6076518"/>
              <a:gd name="connsiteY4" fmla="*/ 5797684 h 10897625"/>
              <a:gd name="connsiteX5" fmla="*/ 2348910 w 6076518"/>
              <a:gd name="connsiteY5" fmla="*/ 10897625 h 10897625"/>
              <a:gd name="connsiteX6" fmla="*/ 1175975 w 6076518"/>
              <a:gd name="connsiteY6" fmla="*/ 10643089 h 10897625"/>
              <a:gd name="connsiteX0" fmla="*/ 1184768 w 6085311"/>
              <a:gd name="connsiteY0" fmla="*/ 10643089 h 10897625"/>
              <a:gd name="connsiteX1" fmla="*/ 62943 w 6085311"/>
              <a:gd name="connsiteY1" fmla="*/ 10178773 h 10897625"/>
              <a:gd name="connsiteX2" fmla="*/ 2896536 w 6085311"/>
              <a:gd name="connsiteY2" fmla="*/ 5797684 h 10897625"/>
              <a:gd name="connsiteX3" fmla="*/ 6085311 w 6085311"/>
              <a:gd name="connsiteY3" fmla="*/ 193286 h 10897625"/>
              <a:gd name="connsiteX4" fmla="*/ 4760790 w 6085311"/>
              <a:gd name="connsiteY4" fmla="*/ 5797684 h 10897625"/>
              <a:gd name="connsiteX5" fmla="*/ 2357703 w 6085311"/>
              <a:gd name="connsiteY5" fmla="*/ 10897625 h 10897625"/>
              <a:gd name="connsiteX6" fmla="*/ 1184768 w 6085311"/>
              <a:gd name="connsiteY6" fmla="*/ 10643089 h 10897625"/>
              <a:gd name="connsiteX0" fmla="*/ 1121838 w 6022381"/>
              <a:gd name="connsiteY0" fmla="*/ 10643089 h 10897625"/>
              <a:gd name="connsiteX1" fmla="*/ 13 w 6022381"/>
              <a:gd name="connsiteY1" fmla="*/ 10178773 h 10897625"/>
              <a:gd name="connsiteX2" fmla="*/ 2833606 w 6022381"/>
              <a:gd name="connsiteY2" fmla="*/ 5797684 h 10897625"/>
              <a:gd name="connsiteX3" fmla="*/ 6022381 w 6022381"/>
              <a:gd name="connsiteY3" fmla="*/ 193286 h 10897625"/>
              <a:gd name="connsiteX4" fmla="*/ 4697860 w 6022381"/>
              <a:gd name="connsiteY4" fmla="*/ 5797684 h 10897625"/>
              <a:gd name="connsiteX5" fmla="*/ 2294773 w 6022381"/>
              <a:gd name="connsiteY5" fmla="*/ 10897625 h 10897625"/>
              <a:gd name="connsiteX6" fmla="*/ 1121838 w 6022381"/>
              <a:gd name="connsiteY6" fmla="*/ 10643089 h 10897625"/>
              <a:gd name="connsiteX0" fmla="*/ 1121838 w 6043026"/>
              <a:gd name="connsiteY0" fmla="*/ 10671750 h 10926286"/>
              <a:gd name="connsiteX1" fmla="*/ 13 w 6043026"/>
              <a:gd name="connsiteY1" fmla="*/ 10207434 h 10926286"/>
              <a:gd name="connsiteX2" fmla="*/ 2833606 w 6043026"/>
              <a:gd name="connsiteY2" fmla="*/ 5826345 h 10926286"/>
              <a:gd name="connsiteX3" fmla="*/ 6043026 w 6043026"/>
              <a:gd name="connsiteY3" fmla="*/ 192515 h 10926286"/>
              <a:gd name="connsiteX4" fmla="*/ 4697860 w 6043026"/>
              <a:gd name="connsiteY4" fmla="*/ 5826345 h 10926286"/>
              <a:gd name="connsiteX5" fmla="*/ 2294773 w 6043026"/>
              <a:gd name="connsiteY5" fmla="*/ 10926286 h 10926286"/>
              <a:gd name="connsiteX6" fmla="*/ 1121838 w 6043026"/>
              <a:gd name="connsiteY6" fmla="*/ 10671750 h 10926286"/>
              <a:gd name="connsiteX0" fmla="*/ 1121838 w 6043026"/>
              <a:gd name="connsiteY0" fmla="*/ 10621774 h 10876310"/>
              <a:gd name="connsiteX1" fmla="*/ 13 w 6043026"/>
              <a:gd name="connsiteY1" fmla="*/ 10157458 h 10876310"/>
              <a:gd name="connsiteX2" fmla="*/ 2833606 w 6043026"/>
              <a:gd name="connsiteY2" fmla="*/ 5776369 h 10876310"/>
              <a:gd name="connsiteX3" fmla="*/ 6043026 w 6043026"/>
              <a:gd name="connsiteY3" fmla="*/ 142539 h 10876310"/>
              <a:gd name="connsiteX4" fmla="*/ 4697860 w 6043026"/>
              <a:gd name="connsiteY4" fmla="*/ 5776369 h 10876310"/>
              <a:gd name="connsiteX5" fmla="*/ 2294773 w 6043026"/>
              <a:gd name="connsiteY5" fmla="*/ 10876310 h 10876310"/>
              <a:gd name="connsiteX6" fmla="*/ 1121838 w 6043026"/>
              <a:gd name="connsiteY6" fmla="*/ 10621774 h 10876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43026" h="10876310">
                <a:moveTo>
                  <a:pt x="1121838" y="10621774"/>
                </a:moveTo>
                <a:cubicBezTo>
                  <a:pt x="700220" y="10479536"/>
                  <a:pt x="-3392" y="10498001"/>
                  <a:pt x="13" y="10157458"/>
                </a:cubicBezTo>
                <a:cubicBezTo>
                  <a:pt x="326090" y="9195481"/>
                  <a:pt x="1826437" y="7445522"/>
                  <a:pt x="2833606" y="5776369"/>
                </a:cubicBezTo>
                <a:cubicBezTo>
                  <a:pt x="3840775" y="4107216"/>
                  <a:pt x="2137069" y="-904758"/>
                  <a:pt x="6043026" y="142539"/>
                </a:cubicBezTo>
                <a:cubicBezTo>
                  <a:pt x="4701575" y="2924576"/>
                  <a:pt x="4697859" y="2492778"/>
                  <a:pt x="4697860" y="5776369"/>
                </a:cubicBezTo>
                <a:cubicBezTo>
                  <a:pt x="4697860" y="9059961"/>
                  <a:pt x="3204812" y="10259722"/>
                  <a:pt x="2294773" y="10876310"/>
                </a:cubicBezTo>
                <a:cubicBezTo>
                  <a:pt x="2294772" y="10876310"/>
                  <a:pt x="1121839" y="10621774"/>
                  <a:pt x="1121838" y="1062177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1354774" y="565384"/>
            <a:ext cx="9386371" cy="1177863"/>
            <a:chOff x="0" y="750728"/>
            <a:chExt cx="9233446" cy="1177863"/>
          </a:xfrm>
        </p:grpSpPr>
        <p:sp>
          <p:nvSpPr>
            <p:cNvPr id="4" name="Rectangle 3"/>
            <p:cNvSpPr/>
            <p:nvPr/>
          </p:nvSpPr>
          <p:spPr>
            <a:xfrm>
              <a:off x="0" y="750728"/>
              <a:ext cx="9233446" cy="1177863"/>
            </a:xfrm>
            <a:prstGeom prst="rect">
              <a:avLst/>
            </a:prstGeom>
            <a:solidFill>
              <a:schemeClr val="tx1"/>
            </a:solidFill>
            <a:ln>
              <a:noFill/>
            </a:ln>
            <a:effectLst>
              <a:outerShdw blurRad="165100" dist="152400" dir="5400000" sx="103000" sy="103000" algn="tl" rotWithShape="0">
                <a:prstClr val="black">
                  <a:alpha val="29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TextBox 4"/>
            <p:cNvSpPr txBox="1"/>
            <p:nvPr/>
          </p:nvSpPr>
          <p:spPr>
            <a:xfrm>
              <a:off x="0" y="854911"/>
              <a:ext cx="9233446" cy="1015663"/>
            </a:xfrm>
            <a:prstGeom prst="rect">
              <a:avLst/>
            </a:prstGeom>
            <a:noFill/>
          </p:spPr>
          <p:txBody>
            <a:bodyPr wrap="square" rtlCol="0">
              <a:spAutoFit/>
            </a:bodyPr>
            <a:lstStyle/>
            <a:p>
              <a:pPr algn="ctr"/>
              <a:r>
                <a:rPr lang="en-US" sz="6000" dirty="0" smtClean="0">
                  <a:solidFill>
                    <a:schemeClr val="bg1"/>
                  </a:solidFill>
                </a:rPr>
                <a:t>Mackie vs. PESD</a:t>
              </a:r>
              <a:endParaRPr lang="en-US" sz="5700" b="1" dirty="0" smtClean="0">
                <a:solidFill>
                  <a:schemeClr val="bg1"/>
                </a:solidFill>
              </a:endParaRPr>
            </a:p>
          </p:txBody>
        </p:sp>
      </p:grpSp>
      <p:sp>
        <p:nvSpPr>
          <p:cNvPr id="2" name="Rectangle 1"/>
          <p:cNvSpPr/>
          <p:nvPr/>
        </p:nvSpPr>
        <p:spPr>
          <a:xfrm>
            <a:off x="0" y="2090058"/>
            <a:ext cx="10611853" cy="21292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849086" y="2528729"/>
            <a:ext cx="10672354" cy="3247043"/>
          </a:xfrm>
          <a:prstGeom prst="rect">
            <a:avLst/>
          </a:prstGeom>
          <a:noFill/>
        </p:spPr>
        <p:txBody>
          <a:bodyPr wrap="square" rtlCol="0">
            <a:spAutoFit/>
          </a:bodyPr>
          <a:lstStyle/>
          <a:p>
            <a:pPr marL="285750" lvl="0" indent="-285750">
              <a:buFont typeface="Arial" panose="020B0604020202020204" pitchFamily="34" charset="0"/>
              <a:buChar char="•"/>
            </a:pPr>
            <a:r>
              <a:rPr lang="en-US" sz="1700" dirty="0"/>
              <a:t>Applicant as petitioner raised two points at Trial and in his Petition for Reconsideration.</a:t>
            </a:r>
          </a:p>
          <a:p>
            <a:pPr marL="742950" lvl="1" indent="-285750">
              <a:buFont typeface="Arial" panose="020B0604020202020204" pitchFamily="34" charset="0"/>
              <a:buChar char="•"/>
            </a:pPr>
            <a:r>
              <a:rPr lang="en-US" sz="1700" dirty="0"/>
              <a:t>IMR failed to consider all materials he submitted for review of the UR determination. </a:t>
            </a:r>
            <a:r>
              <a:rPr lang="en-US" sz="1700" dirty="0" smtClean="0"/>
              <a:t>(</a:t>
            </a:r>
            <a:r>
              <a:rPr lang="en-US" sz="1700" dirty="0"/>
              <a:t>3 studies submitted by Applicant were not reviewed)</a:t>
            </a:r>
          </a:p>
          <a:p>
            <a:pPr marL="742950" lvl="1" indent="-285750">
              <a:buFont typeface="Arial" panose="020B0604020202020204" pitchFamily="34" charset="0"/>
              <a:buChar char="•"/>
            </a:pPr>
            <a:r>
              <a:rPr lang="en-US" sz="1700" dirty="0"/>
              <a:t>The reviewer (doctor) was not in the same specialty as his PTP who made the RFA</a:t>
            </a:r>
            <a:r>
              <a:rPr lang="en-US" sz="1700" dirty="0" smtClean="0"/>
              <a:t>.</a:t>
            </a:r>
          </a:p>
          <a:p>
            <a:pPr marL="742950" lvl="1" indent="-285750">
              <a:buFont typeface="Arial" panose="020B0604020202020204" pitchFamily="34" charset="0"/>
              <a:buChar char="•"/>
            </a:pPr>
            <a:endParaRPr lang="en-US" sz="1700" dirty="0"/>
          </a:p>
          <a:p>
            <a:pPr marL="285750" lvl="0" indent="-285750">
              <a:buFont typeface="Arial" panose="020B0604020202020204" pitchFamily="34" charset="0"/>
              <a:buChar char="•"/>
            </a:pPr>
            <a:r>
              <a:rPr lang="en-US" sz="1700" dirty="0"/>
              <a:t>When reviewing IMR Letters of Determination compare and contrast the items listed in their review versus the items Applicant lists in their Appeal of the UR.  If any records submitted by the Applicant are not listed as reviewed, there is a good chance if Applicant appeals the IMR determination, that a trial judge could remand the review back to IMR to look at all the materials submitted</a:t>
            </a:r>
            <a:r>
              <a:rPr lang="en-US" sz="1700" dirty="0" smtClean="0"/>
              <a:t>.</a:t>
            </a:r>
          </a:p>
          <a:p>
            <a:pPr marL="285750" lvl="0" indent="-285750">
              <a:buFont typeface="Arial" panose="020B0604020202020204" pitchFamily="34" charset="0"/>
              <a:buChar char="•"/>
            </a:pPr>
            <a:endParaRPr lang="en-US" sz="1700" dirty="0"/>
          </a:p>
          <a:p>
            <a:pPr marL="285750" lvl="0" indent="-285750">
              <a:buFont typeface="Arial" panose="020B0604020202020204" pitchFamily="34" charset="0"/>
              <a:buChar char="•"/>
            </a:pPr>
            <a:r>
              <a:rPr lang="en-US" sz="1700" dirty="0"/>
              <a:t>There is no regulation requiring that the IMR reviewing physician be in the same specialty as the requesting physician. </a:t>
            </a:r>
            <a:r>
              <a:rPr lang="en-US" dirty="0"/>
              <a:t> </a:t>
            </a:r>
          </a:p>
        </p:txBody>
      </p:sp>
    </p:spTree>
    <p:extLst>
      <p:ext uri="{BB962C8B-B14F-4D97-AF65-F5344CB8AC3E}">
        <p14:creationId xmlns:p14="http://schemas.microsoft.com/office/powerpoint/2010/main" val="11716882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descr="geometric abstract image">
            <a:extLst>
              <a:ext uri="{FF2B5EF4-FFF2-40B4-BE49-F238E27FC236}">
                <a16:creationId xmlns:a16="http://schemas.microsoft.com/office/drawing/2014/main" id="{1F6EA444-CCD5-43A4-848C-62DE7C63DDF9}"/>
              </a:ext>
              <a:ext uri="{C183D7F6-B498-43B3-948B-1728B52AA6E4}">
                <adec:decorative xmlns="" xmlns:adec="http://schemas.microsoft.com/office/drawing/2017/decorative" val="0"/>
              </a:ext>
            </a:extLst>
          </p:cNvPr>
          <p:cNvPicPr>
            <a:picLocks noChangeAspect="1"/>
          </p:cNvPicPr>
          <p:nvPr/>
        </p:nvPicPr>
        <p:blipFill rotWithShape="1">
          <a:blip r:embed="rId2">
            <a:duotone>
              <a:prstClr val="black"/>
              <a:srgbClr val="0078D2">
                <a:tint val="45000"/>
                <a:satMod val="400000"/>
              </a:srgbClr>
            </a:duotone>
          </a:blip>
          <a:srcRect l="317" t="1116" r="37867" b="46686"/>
          <a:stretch/>
        </p:blipFill>
        <p:spPr>
          <a:xfrm>
            <a:off x="0" y="-10633"/>
            <a:ext cx="12215191" cy="6891051"/>
          </a:xfrm>
          <a:prstGeom prst="rect">
            <a:avLst/>
          </a:prstGeom>
        </p:spPr>
      </p:pic>
      <p:sp>
        <p:nvSpPr>
          <p:cNvPr id="8" name="Chord 7"/>
          <p:cNvSpPr/>
          <p:nvPr/>
        </p:nvSpPr>
        <p:spPr>
          <a:xfrm rot="5016032">
            <a:off x="2642630" y="1313250"/>
            <a:ext cx="2444783" cy="12544621"/>
          </a:xfrm>
          <a:prstGeom prst="chord">
            <a:avLst>
              <a:gd name="adj1" fmla="val 6497853"/>
              <a:gd name="adj2" fmla="val 16200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68442" y="6335143"/>
            <a:ext cx="12360442" cy="307777"/>
          </a:xfrm>
          <a:prstGeom prst="rect">
            <a:avLst/>
          </a:prstGeom>
          <a:noFill/>
        </p:spPr>
        <p:txBody>
          <a:bodyPr wrap="square" rtlCol="0">
            <a:spAutoFit/>
          </a:bodyPr>
          <a:lstStyle/>
          <a:p>
            <a:pPr algn="ctr"/>
            <a:r>
              <a:rPr lang="en-US" sz="1400" dirty="0" smtClean="0"/>
              <a:t>      </a:t>
            </a:r>
            <a:r>
              <a:rPr lang="en-US" sz="1400" dirty="0" smtClean="0"/>
              <a:t>Luis Chavez               </a:t>
            </a:r>
            <a:r>
              <a:rPr lang="en-US" sz="1400" dirty="0" smtClean="0"/>
              <a:t>black and rose</a:t>
            </a:r>
            <a:endParaRPr lang="en-US" sz="1400"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20080" y="6335143"/>
            <a:ext cx="455758" cy="327837"/>
          </a:xfrm>
          <a:prstGeom prst="rect">
            <a:avLst/>
          </a:prstGeom>
        </p:spPr>
      </p:pic>
      <p:sp>
        <p:nvSpPr>
          <p:cNvPr id="2" name="Rectangle 1"/>
          <p:cNvSpPr/>
          <p:nvPr/>
        </p:nvSpPr>
        <p:spPr>
          <a:xfrm>
            <a:off x="-9728" y="-20681"/>
            <a:ext cx="8443609" cy="1698256"/>
          </a:xfrm>
          <a:custGeom>
            <a:avLst/>
            <a:gdLst>
              <a:gd name="connsiteX0" fmla="*/ 0 w 9114817"/>
              <a:gd name="connsiteY0" fmla="*/ 0 h 1663430"/>
              <a:gd name="connsiteX1" fmla="*/ 9114817 w 9114817"/>
              <a:gd name="connsiteY1" fmla="*/ 0 h 1663430"/>
              <a:gd name="connsiteX2" fmla="*/ 9114817 w 9114817"/>
              <a:gd name="connsiteY2" fmla="*/ 1663430 h 1663430"/>
              <a:gd name="connsiteX3" fmla="*/ 0 w 9114817"/>
              <a:gd name="connsiteY3" fmla="*/ 1663430 h 1663430"/>
              <a:gd name="connsiteX4" fmla="*/ 0 w 9114817"/>
              <a:gd name="connsiteY4" fmla="*/ 0 h 1663430"/>
              <a:gd name="connsiteX0" fmla="*/ 0 w 9114817"/>
              <a:gd name="connsiteY0" fmla="*/ 0 h 1663430"/>
              <a:gd name="connsiteX1" fmla="*/ 9114817 w 9114817"/>
              <a:gd name="connsiteY1" fmla="*/ 0 h 1663430"/>
              <a:gd name="connsiteX2" fmla="*/ 4990289 w 9114817"/>
              <a:gd name="connsiteY2" fmla="*/ 1400783 h 1663430"/>
              <a:gd name="connsiteX3" fmla="*/ 0 w 9114817"/>
              <a:gd name="connsiteY3" fmla="*/ 1663430 h 1663430"/>
              <a:gd name="connsiteX4" fmla="*/ 0 w 9114817"/>
              <a:gd name="connsiteY4" fmla="*/ 0 h 1663430"/>
              <a:gd name="connsiteX0" fmla="*/ 0 w 8394971"/>
              <a:gd name="connsiteY0" fmla="*/ 0 h 1663430"/>
              <a:gd name="connsiteX1" fmla="*/ 8394971 w 8394971"/>
              <a:gd name="connsiteY1" fmla="*/ 9728 h 1663430"/>
              <a:gd name="connsiteX2" fmla="*/ 4990289 w 8394971"/>
              <a:gd name="connsiteY2" fmla="*/ 1400783 h 1663430"/>
              <a:gd name="connsiteX3" fmla="*/ 0 w 8394971"/>
              <a:gd name="connsiteY3" fmla="*/ 1663430 h 1663430"/>
              <a:gd name="connsiteX4" fmla="*/ 0 w 8394971"/>
              <a:gd name="connsiteY4" fmla="*/ 0 h 1663430"/>
              <a:gd name="connsiteX0" fmla="*/ 0 w 8394971"/>
              <a:gd name="connsiteY0" fmla="*/ 0 h 1663430"/>
              <a:gd name="connsiteX1" fmla="*/ 8394971 w 8394971"/>
              <a:gd name="connsiteY1" fmla="*/ 9728 h 1663430"/>
              <a:gd name="connsiteX2" fmla="*/ 4990289 w 8394971"/>
              <a:gd name="connsiteY2" fmla="*/ 1400783 h 1663430"/>
              <a:gd name="connsiteX3" fmla="*/ 0 w 8394971"/>
              <a:gd name="connsiteY3" fmla="*/ 1663430 h 1663430"/>
              <a:gd name="connsiteX4" fmla="*/ 0 w 8394971"/>
              <a:gd name="connsiteY4" fmla="*/ 0 h 1663430"/>
              <a:gd name="connsiteX0" fmla="*/ 0 w 8394971"/>
              <a:gd name="connsiteY0" fmla="*/ 0 h 1663430"/>
              <a:gd name="connsiteX1" fmla="*/ 8394971 w 8394971"/>
              <a:gd name="connsiteY1" fmla="*/ 9728 h 1663430"/>
              <a:gd name="connsiteX2" fmla="*/ 4990289 w 8394971"/>
              <a:gd name="connsiteY2" fmla="*/ 1400783 h 1663430"/>
              <a:gd name="connsiteX3" fmla="*/ 0 w 8394971"/>
              <a:gd name="connsiteY3" fmla="*/ 1663430 h 1663430"/>
              <a:gd name="connsiteX4" fmla="*/ 0 w 8394971"/>
              <a:gd name="connsiteY4" fmla="*/ 0 h 1663430"/>
              <a:gd name="connsiteX0" fmla="*/ 0 w 8443609"/>
              <a:gd name="connsiteY0" fmla="*/ 0 h 1663430"/>
              <a:gd name="connsiteX1" fmla="*/ 8443609 w 8443609"/>
              <a:gd name="connsiteY1" fmla="*/ 9728 h 1663430"/>
              <a:gd name="connsiteX2" fmla="*/ 4990289 w 8443609"/>
              <a:gd name="connsiteY2" fmla="*/ 1400783 h 1663430"/>
              <a:gd name="connsiteX3" fmla="*/ 0 w 8443609"/>
              <a:gd name="connsiteY3" fmla="*/ 1663430 h 1663430"/>
              <a:gd name="connsiteX4" fmla="*/ 0 w 8443609"/>
              <a:gd name="connsiteY4" fmla="*/ 0 h 1663430"/>
              <a:gd name="connsiteX0" fmla="*/ 0 w 8443609"/>
              <a:gd name="connsiteY0" fmla="*/ 0 h 1663430"/>
              <a:gd name="connsiteX1" fmla="*/ 8443609 w 8443609"/>
              <a:gd name="connsiteY1" fmla="*/ 9728 h 1663430"/>
              <a:gd name="connsiteX2" fmla="*/ 4990289 w 8443609"/>
              <a:gd name="connsiteY2" fmla="*/ 1400783 h 1663430"/>
              <a:gd name="connsiteX3" fmla="*/ 0 w 8443609"/>
              <a:gd name="connsiteY3" fmla="*/ 1663430 h 1663430"/>
              <a:gd name="connsiteX4" fmla="*/ 0 w 8443609"/>
              <a:gd name="connsiteY4" fmla="*/ 0 h 1663430"/>
              <a:gd name="connsiteX0" fmla="*/ 0 w 8443609"/>
              <a:gd name="connsiteY0" fmla="*/ 0 h 1536971"/>
              <a:gd name="connsiteX1" fmla="*/ 8443609 w 8443609"/>
              <a:gd name="connsiteY1" fmla="*/ 9728 h 1536971"/>
              <a:gd name="connsiteX2" fmla="*/ 4990289 w 8443609"/>
              <a:gd name="connsiteY2" fmla="*/ 1400783 h 1536971"/>
              <a:gd name="connsiteX3" fmla="*/ 0 w 8443609"/>
              <a:gd name="connsiteY3" fmla="*/ 1536971 h 1536971"/>
              <a:gd name="connsiteX4" fmla="*/ 0 w 8443609"/>
              <a:gd name="connsiteY4" fmla="*/ 0 h 1536971"/>
              <a:gd name="connsiteX0" fmla="*/ 0 w 8443609"/>
              <a:gd name="connsiteY0" fmla="*/ 0 h 1702263"/>
              <a:gd name="connsiteX1" fmla="*/ 8443609 w 8443609"/>
              <a:gd name="connsiteY1" fmla="*/ 9728 h 1702263"/>
              <a:gd name="connsiteX2" fmla="*/ 4990289 w 8443609"/>
              <a:gd name="connsiteY2" fmla="*/ 1400783 h 1702263"/>
              <a:gd name="connsiteX3" fmla="*/ 0 w 8443609"/>
              <a:gd name="connsiteY3" fmla="*/ 1536971 h 1702263"/>
              <a:gd name="connsiteX4" fmla="*/ 0 w 8443609"/>
              <a:gd name="connsiteY4" fmla="*/ 0 h 1702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3609" h="1702263">
                <a:moveTo>
                  <a:pt x="0" y="0"/>
                </a:moveTo>
                <a:lnTo>
                  <a:pt x="8443609" y="9728"/>
                </a:lnTo>
                <a:cubicBezTo>
                  <a:pt x="6053846" y="1387812"/>
                  <a:pt x="6125183" y="937098"/>
                  <a:pt x="4990289" y="1400783"/>
                </a:cubicBezTo>
                <a:cubicBezTo>
                  <a:pt x="3326859" y="1446179"/>
                  <a:pt x="2733473" y="1958503"/>
                  <a:pt x="0" y="1536971"/>
                </a:cubicBezTo>
                <a:lnTo>
                  <a:pt x="0"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1354774" y="565384"/>
            <a:ext cx="9386371" cy="1177863"/>
            <a:chOff x="0" y="750728"/>
            <a:chExt cx="9233446" cy="1177863"/>
          </a:xfrm>
        </p:grpSpPr>
        <p:sp>
          <p:nvSpPr>
            <p:cNvPr id="4" name="Rectangle 3"/>
            <p:cNvSpPr/>
            <p:nvPr/>
          </p:nvSpPr>
          <p:spPr>
            <a:xfrm>
              <a:off x="0" y="750728"/>
              <a:ext cx="9233446" cy="1177863"/>
            </a:xfrm>
            <a:prstGeom prst="rect">
              <a:avLst/>
            </a:prstGeom>
            <a:solidFill>
              <a:schemeClr val="tx1"/>
            </a:solidFill>
            <a:ln>
              <a:noFill/>
            </a:ln>
            <a:effectLst>
              <a:outerShdw blurRad="165100" dist="152400" dir="5400000" sx="103000" sy="103000" algn="tl" rotWithShape="0">
                <a:prstClr val="black">
                  <a:alpha val="29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TextBox 4"/>
            <p:cNvSpPr txBox="1"/>
            <p:nvPr/>
          </p:nvSpPr>
          <p:spPr>
            <a:xfrm>
              <a:off x="0" y="854911"/>
              <a:ext cx="9233446" cy="969496"/>
            </a:xfrm>
            <a:prstGeom prst="rect">
              <a:avLst/>
            </a:prstGeom>
            <a:noFill/>
          </p:spPr>
          <p:txBody>
            <a:bodyPr wrap="square" rtlCol="0">
              <a:spAutoFit/>
            </a:bodyPr>
            <a:lstStyle/>
            <a:p>
              <a:pPr algn="ctr"/>
              <a:r>
                <a:rPr lang="en-US" sz="5700" dirty="0" smtClean="0">
                  <a:solidFill>
                    <a:schemeClr val="bg1"/>
                  </a:solidFill>
                </a:rPr>
                <a:t>CASE LAW UPDATE</a:t>
              </a:r>
            </a:p>
          </p:txBody>
        </p:sp>
      </p:grpSp>
      <p:sp>
        <p:nvSpPr>
          <p:cNvPr id="13" name="TextBox 12"/>
          <p:cNvSpPr txBox="1"/>
          <p:nvPr/>
        </p:nvSpPr>
        <p:spPr>
          <a:xfrm>
            <a:off x="0" y="2084268"/>
            <a:ext cx="12215191" cy="3108543"/>
          </a:xfrm>
          <a:prstGeom prst="rect">
            <a:avLst/>
          </a:prstGeom>
          <a:noFill/>
        </p:spPr>
        <p:txBody>
          <a:bodyPr wrap="square" rtlCol="0">
            <a:spAutoFit/>
          </a:bodyPr>
          <a:lstStyle/>
          <a:p>
            <a:pPr algn="ctr"/>
            <a:r>
              <a:rPr lang="en-US" sz="4400" dirty="0"/>
              <a:t>Victor </a:t>
            </a:r>
            <a:r>
              <a:rPr lang="en-US" sz="4400" dirty="0" err="1"/>
              <a:t>Bonnevie</a:t>
            </a:r>
            <a:endParaRPr lang="en-US" sz="4400" dirty="0"/>
          </a:p>
          <a:p>
            <a:pPr algn="ctr"/>
            <a:r>
              <a:rPr lang="en-US" sz="4400" dirty="0"/>
              <a:t>vs. </a:t>
            </a:r>
          </a:p>
          <a:p>
            <a:pPr algn="ctr"/>
            <a:r>
              <a:rPr lang="en-US" sz="4400" dirty="0"/>
              <a:t>Fox Studio Lot</a:t>
            </a:r>
          </a:p>
          <a:p>
            <a:pPr algn="ctr"/>
            <a:endParaRPr lang="en-US" sz="3200" dirty="0"/>
          </a:p>
          <a:p>
            <a:pPr algn="ctr"/>
            <a:r>
              <a:rPr lang="en-US" sz="3200" i="1" dirty="0"/>
              <a:t>-agreed medical examiner stipulations-</a:t>
            </a:r>
          </a:p>
        </p:txBody>
      </p:sp>
    </p:spTree>
    <p:extLst>
      <p:ext uri="{BB962C8B-B14F-4D97-AF65-F5344CB8AC3E}">
        <p14:creationId xmlns:p14="http://schemas.microsoft.com/office/powerpoint/2010/main" val="17360528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TextBox 14"/>
          <p:cNvSpPr txBox="1"/>
          <p:nvPr/>
        </p:nvSpPr>
        <p:spPr>
          <a:xfrm>
            <a:off x="-168442" y="6335143"/>
            <a:ext cx="12360442" cy="307777"/>
          </a:xfrm>
          <a:prstGeom prst="rect">
            <a:avLst/>
          </a:prstGeom>
          <a:noFill/>
        </p:spPr>
        <p:txBody>
          <a:bodyPr wrap="square" rtlCol="0">
            <a:spAutoFit/>
          </a:bodyPr>
          <a:lstStyle/>
          <a:p>
            <a:pPr algn="ctr"/>
            <a:r>
              <a:rPr lang="en-US" sz="1400" dirty="0" smtClean="0"/>
              <a:t>      </a:t>
            </a:r>
            <a:r>
              <a:rPr lang="en-US" sz="1400" dirty="0" smtClean="0"/>
              <a:t>Luis Chavez               </a:t>
            </a:r>
            <a:r>
              <a:rPr lang="en-US" sz="1400" dirty="0" smtClean="0"/>
              <a:t>black and rose</a:t>
            </a:r>
            <a:endParaRPr lang="en-US" sz="1400" dirty="0"/>
          </a:p>
        </p:txBody>
      </p:sp>
      <p:pic>
        <p:nvPicPr>
          <p:cNvPr id="12" name="Picture 11" descr="geometric abstract image">
            <a:extLst>
              <a:ext uri="{FF2B5EF4-FFF2-40B4-BE49-F238E27FC236}">
                <a16:creationId xmlns:a16="http://schemas.microsoft.com/office/drawing/2014/main" id="{1F6EA444-CCD5-43A4-848C-62DE7C63DDF9}"/>
              </a:ext>
              <a:ext uri="{C183D7F6-B498-43B3-948B-1728B52AA6E4}">
                <adec:decorative xmlns="" xmlns:adec="http://schemas.microsoft.com/office/drawing/2017/decorative" val="0"/>
              </a:ext>
            </a:extLst>
          </p:cNvPr>
          <p:cNvPicPr>
            <a:picLocks noChangeAspect="1"/>
          </p:cNvPicPr>
          <p:nvPr/>
        </p:nvPicPr>
        <p:blipFill rotWithShape="1">
          <a:blip r:embed="rId2">
            <a:duotone>
              <a:prstClr val="black"/>
              <a:srgbClr val="0078D2">
                <a:tint val="45000"/>
                <a:satMod val="400000"/>
              </a:srgbClr>
            </a:duotone>
          </a:blip>
          <a:srcRect l="628" t="2511" r="5872" b="52616"/>
          <a:stretch/>
        </p:blipFill>
        <p:spPr>
          <a:xfrm>
            <a:off x="1" y="-10632"/>
            <a:ext cx="12191999" cy="3916426"/>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20080" y="6335143"/>
            <a:ext cx="455758" cy="327837"/>
          </a:xfrm>
          <a:prstGeom prst="rect">
            <a:avLst/>
          </a:prstGeom>
        </p:spPr>
      </p:pic>
      <p:sp>
        <p:nvSpPr>
          <p:cNvPr id="13" name="Moon 12"/>
          <p:cNvSpPr/>
          <p:nvPr/>
        </p:nvSpPr>
        <p:spPr>
          <a:xfrm rot="15334431">
            <a:off x="3276764" y="-2927402"/>
            <a:ext cx="6043026" cy="11810580"/>
          </a:xfrm>
          <a:custGeom>
            <a:avLst/>
            <a:gdLst>
              <a:gd name="connsiteX0" fmla="*/ 4809982 w 4809982"/>
              <a:gd name="connsiteY0" fmla="*/ 15564487 h 15564487"/>
              <a:gd name="connsiteX1" fmla="*/ 0 w 4809982"/>
              <a:gd name="connsiteY1" fmla="*/ 7782243 h 15564487"/>
              <a:gd name="connsiteX2" fmla="*/ 4809982 w 4809982"/>
              <a:gd name="connsiteY2" fmla="*/ -1 h 15564487"/>
              <a:gd name="connsiteX3" fmla="*/ 1864254 w 4809982"/>
              <a:gd name="connsiteY3" fmla="*/ 7782243 h 15564487"/>
              <a:gd name="connsiteX4" fmla="*/ 4809984 w 4809982"/>
              <a:gd name="connsiteY4" fmla="*/ 15564487 h 15564487"/>
              <a:gd name="connsiteX5" fmla="*/ 4809982 w 4809982"/>
              <a:gd name="connsiteY5" fmla="*/ 15564487 h 15564487"/>
              <a:gd name="connsiteX0" fmla="*/ 2447119 w 5018216"/>
              <a:gd name="connsiteY0" fmla="*/ 11611985 h 15564488"/>
              <a:gd name="connsiteX1" fmla="*/ 208232 w 5018216"/>
              <a:gd name="connsiteY1" fmla="*/ 7782244 h 15564488"/>
              <a:gd name="connsiteX2" fmla="*/ 5018214 w 5018216"/>
              <a:gd name="connsiteY2" fmla="*/ 0 h 15564488"/>
              <a:gd name="connsiteX3" fmla="*/ 2072486 w 5018216"/>
              <a:gd name="connsiteY3" fmla="*/ 7782244 h 15564488"/>
              <a:gd name="connsiteX4" fmla="*/ 5018216 w 5018216"/>
              <a:gd name="connsiteY4" fmla="*/ 15564488 h 15564488"/>
              <a:gd name="connsiteX5" fmla="*/ 2447119 w 5018216"/>
              <a:gd name="connsiteY5" fmla="*/ 11611985 h 15564488"/>
              <a:gd name="connsiteX0" fmla="*/ 2447119 w 5018214"/>
              <a:gd name="connsiteY0" fmla="*/ 11611985 h 11611985"/>
              <a:gd name="connsiteX1" fmla="*/ 208232 w 5018214"/>
              <a:gd name="connsiteY1" fmla="*/ 7782244 h 11611985"/>
              <a:gd name="connsiteX2" fmla="*/ 5018214 w 5018214"/>
              <a:gd name="connsiteY2" fmla="*/ 0 h 11611985"/>
              <a:gd name="connsiteX3" fmla="*/ 2072486 w 5018214"/>
              <a:gd name="connsiteY3" fmla="*/ 7782244 h 11611985"/>
              <a:gd name="connsiteX4" fmla="*/ 1864811 w 5018214"/>
              <a:gd name="connsiteY4" fmla="*/ 11516141 h 11611985"/>
              <a:gd name="connsiteX5" fmla="*/ 2447119 w 5018214"/>
              <a:gd name="connsiteY5" fmla="*/ 11611985 h 11611985"/>
              <a:gd name="connsiteX0" fmla="*/ 1205351 w 6705875"/>
              <a:gd name="connsiteY0" fmla="*/ 12827679 h 12827679"/>
              <a:gd name="connsiteX1" fmla="*/ 1895893 w 6705875"/>
              <a:gd name="connsiteY1" fmla="*/ 7782244 h 12827679"/>
              <a:gd name="connsiteX2" fmla="*/ 6705875 w 6705875"/>
              <a:gd name="connsiteY2" fmla="*/ 0 h 12827679"/>
              <a:gd name="connsiteX3" fmla="*/ 3760147 w 6705875"/>
              <a:gd name="connsiteY3" fmla="*/ 7782244 h 12827679"/>
              <a:gd name="connsiteX4" fmla="*/ 3552472 w 6705875"/>
              <a:gd name="connsiteY4" fmla="*/ 11516141 h 12827679"/>
              <a:gd name="connsiteX5" fmla="*/ 1205351 w 6705875"/>
              <a:gd name="connsiteY5" fmla="*/ 12827679 h 12827679"/>
              <a:gd name="connsiteX0" fmla="*/ 1205351 w 6705875"/>
              <a:gd name="connsiteY0" fmla="*/ 12827679 h 12827679"/>
              <a:gd name="connsiteX1" fmla="*/ 1895893 w 6705875"/>
              <a:gd name="connsiteY1" fmla="*/ 7782244 h 12827679"/>
              <a:gd name="connsiteX2" fmla="*/ 6705875 w 6705875"/>
              <a:gd name="connsiteY2" fmla="*/ 0 h 12827679"/>
              <a:gd name="connsiteX3" fmla="*/ 3760147 w 6705875"/>
              <a:gd name="connsiteY3" fmla="*/ 7782244 h 12827679"/>
              <a:gd name="connsiteX4" fmla="*/ 1485553 w 6705875"/>
              <a:gd name="connsiteY4" fmla="*/ 12157909 h 12827679"/>
              <a:gd name="connsiteX5" fmla="*/ 1205351 w 6705875"/>
              <a:gd name="connsiteY5" fmla="*/ 12827679 h 12827679"/>
              <a:gd name="connsiteX0" fmla="*/ 1205351 w 6705875"/>
              <a:gd name="connsiteY0" fmla="*/ 12827679 h 12827679"/>
              <a:gd name="connsiteX1" fmla="*/ 1895893 w 6705875"/>
              <a:gd name="connsiteY1" fmla="*/ 7782244 h 12827679"/>
              <a:gd name="connsiteX2" fmla="*/ 6705875 w 6705875"/>
              <a:gd name="connsiteY2" fmla="*/ 0 h 12827679"/>
              <a:gd name="connsiteX3" fmla="*/ 3760147 w 6705875"/>
              <a:gd name="connsiteY3" fmla="*/ 7782244 h 12827679"/>
              <a:gd name="connsiteX4" fmla="*/ 1485553 w 6705875"/>
              <a:gd name="connsiteY4" fmla="*/ 12157909 h 12827679"/>
              <a:gd name="connsiteX5" fmla="*/ 1205351 w 6705875"/>
              <a:gd name="connsiteY5" fmla="*/ 12827679 h 12827679"/>
              <a:gd name="connsiteX0" fmla="*/ 976169 w 7742612"/>
              <a:gd name="connsiteY0" fmla="*/ 13554106 h 13554106"/>
              <a:gd name="connsiteX1" fmla="*/ 2932630 w 7742612"/>
              <a:gd name="connsiteY1" fmla="*/ 7782244 h 13554106"/>
              <a:gd name="connsiteX2" fmla="*/ 7742612 w 7742612"/>
              <a:gd name="connsiteY2" fmla="*/ 0 h 13554106"/>
              <a:gd name="connsiteX3" fmla="*/ 4796884 w 7742612"/>
              <a:gd name="connsiteY3" fmla="*/ 7782244 h 13554106"/>
              <a:gd name="connsiteX4" fmla="*/ 2522290 w 7742612"/>
              <a:gd name="connsiteY4" fmla="*/ 12157909 h 13554106"/>
              <a:gd name="connsiteX5" fmla="*/ 976169 w 7742612"/>
              <a:gd name="connsiteY5" fmla="*/ 13554106 h 13554106"/>
              <a:gd name="connsiteX0" fmla="*/ 976169 w 7742612"/>
              <a:gd name="connsiteY0" fmla="*/ 13554106 h 13554106"/>
              <a:gd name="connsiteX1" fmla="*/ 2932630 w 7742612"/>
              <a:gd name="connsiteY1" fmla="*/ 7782244 h 13554106"/>
              <a:gd name="connsiteX2" fmla="*/ 7742612 w 7742612"/>
              <a:gd name="connsiteY2" fmla="*/ 0 h 13554106"/>
              <a:gd name="connsiteX3" fmla="*/ 4796884 w 7742612"/>
              <a:gd name="connsiteY3" fmla="*/ 7782244 h 13554106"/>
              <a:gd name="connsiteX4" fmla="*/ 2195475 w 7742612"/>
              <a:gd name="connsiteY4" fmla="*/ 12694292 h 13554106"/>
              <a:gd name="connsiteX5" fmla="*/ 976169 w 7742612"/>
              <a:gd name="connsiteY5" fmla="*/ 13554106 h 13554106"/>
              <a:gd name="connsiteX0" fmla="*/ 976169 w 7742612"/>
              <a:gd name="connsiteY0" fmla="*/ 13554106 h 13645225"/>
              <a:gd name="connsiteX1" fmla="*/ 2932630 w 7742612"/>
              <a:gd name="connsiteY1" fmla="*/ 7782244 h 13645225"/>
              <a:gd name="connsiteX2" fmla="*/ 7742612 w 7742612"/>
              <a:gd name="connsiteY2" fmla="*/ 0 h 13645225"/>
              <a:gd name="connsiteX3" fmla="*/ 4796884 w 7742612"/>
              <a:gd name="connsiteY3" fmla="*/ 7782244 h 13645225"/>
              <a:gd name="connsiteX4" fmla="*/ 1330400 w 7742612"/>
              <a:gd name="connsiteY4" fmla="*/ 13645225 h 13645225"/>
              <a:gd name="connsiteX5" fmla="*/ 976169 w 7742612"/>
              <a:gd name="connsiteY5" fmla="*/ 13554106 h 13645225"/>
              <a:gd name="connsiteX0" fmla="*/ 971464 w 7554607"/>
              <a:gd name="connsiteY0" fmla="*/ 13156151 h 13247270"/>
              <a:gd name="connsiteX1" fmla="*/ 2927925 w 7554607"/>
              <a:gd name="connsiteY1" fmla="*/ 7384289 h 13247270"/>
              <a:gd name="connsiteX2" fmla="*/ 7554607 w 7554607"/>
              <a:gd name="connsiteY2" fmla="*/ 0 h 13247270"/>
              <a:gd name="connsiteX3" fmla="*/ 4792179 w 7554607"/>
              <a:gd name="connsiteY3" fmla="*/ 7384289 h 13247270"/>
              <a:gd name="connsiteX4" fmla="*/ 1325695 w 7554607"/>
              <a:gd name="connsiteY4" fmla="*/ 13247270 h 13247270"/>
              <a:gd name="connsiteX5" fmla="*/ 971464 w 7554607"/>
              <a:gd name="connsiteY5" fmla="*/ 13156151 h 13247270"/>
              <a:gd name="connsiteX0" fmla="*/ 934415 w 6022410"/>
              <a:gd name="connsiteY0" fmla="*/ 11800796 h 11891915"/>
              <a:gd name="connsiteX1" fmla="*/ 2890876 w 6022410"/>
              <a:gd name="connsiteY1" fmla="*/ 6028934 h 11891915"/>
              <a:gd name="connsiteX2" fmla="*/ 6022410 w 6022410"/>
              <a:gd name="connsiteY2" fmla="*/ 0 h 11891915"/>
              <a:gd name="connsiteX3" fmla="*/ 4755130 w 6022410"/>
              <a:gd name="connsiteY3" fmla="*/ 6028934 h 11891915"/>
              <a:gd name="connsiteX4" fmla="*/ 1288646 w 6022410"/>
              <a:gd name="connsiteY4" fmla="*/ 11891915 h 11891915"/>
              <a:gd name="connsiteX5" fmla="*/ 934415 w 6022410"/>
              <a:gd name="connsiteY5" fmla="*/ 11800796 h 11891915"/>
              <a:gd name="connsiteX0" fmla="*/ 934415 w 6022410"/>
              <a:gd name="connsiteY0" fmla="*/ 11800796 h 11891915"/>
              <a:gd name="connsiteX1" fmla="*/ 2890876 w 6022410"/>
              <a:gd name="connsiteY1" fmla="*/ 6028934 h 11891915"/>
              <a:gd name="connsiteX2" fmla="*/ 6022410 w 6022410"/>
              <a:gd name="connsiteY2" fmla="*/ 0 h 11891915"/>
              <a:gd name="connsiteX3" fmla="*/ 4755130 w 6022410"/>
              <a:gd name="connsiteY3" fmla="*/ 6028934 h 11891915"/>
              <a:gd name="connsiteX4" fmla="*/ 1288646 w 6022410"/>
              <a:gd name="connsiteY4" fmla="*/ 11891915 h 11891915"/>
              <a:gd name="connsiteX5" fmla="*/ 934415 w 6022410"/>
              <a:gd name="connsiteY5" fmla="*/ 11800796 h 11891915"/>
              <a:gd name="connsiteX0" fmla="*/ 943722 w 6416333"/>
              <a:gd name="connsiteY0" fmla="*/ 11985107 h 12076226"/>
              <a:gd name="connsiteX1" fmla="*/ 2900183 w 6416333"/>
              <a:gd name="connsiteY1" fmla="*/ 6213245 h 12076226"/>
              <a:gd name="connsiteX2" fmla="*/ 6416333 w 6416333"/>
              <a:gd name="connsiteY2" fmla="*/ 0 h 12076226"/>
              <a:gd name="connsiteX3" fmla="*/ 4764437 w 6416333"/>
              <a:gd name="connsiteY3" fmla="*/ 6213245 h 12076226"/>
              <a:gd name="connsiteX4" fmla="*/ 1297953 w 6416333"/>
              <a:gd name="connsiteY4" fmla="*/ 12076226 h 12076226"/>
              <a:gd name="connsiteX5" fmla="*/ 943722 w 6416333"/>
              <a:gd name="connsiteY5" fmla="*/ 11985107 h 12076226"/>
              <a:gd name="connsiteX0" fmla="*/ 935791 w 6081027"/>
              <a:gd name="connsiteY0" fmla="*/ 11376260 h 11467379"/>
              <a:gd name="connsiteX1" fmla="*/ 2892252 w 6081027"/>
              <a:gd name="connsiteY1" fmla="*/ 5604398 h 11467379"/>
              <a:gd name="connsiteX2" fmla="*/ 6081027 w 6081027"/>
              <a:gd name="connsiteY2" fmla="*/ 0 h 11467379"/>
              <a:gd name="connsiteX3" fmla="*/ 4756506 w 6081027"/>
              <a:gd name="connsiteY3" fmla="*/ 5604398 h 11467379"/>
              <a:gd name="connsiteX4" fmla="*/ 1290022 w 6081027"/>
              <a:gd name="connsiteY4" fmla="*/ 11467379 h 11467379"/>
              <a:gd name="connsiteX5" fmla="*/ 935791 w 6081027"/>
              <a:gd name="connsiteY5" fmla="*/ 11376260 h 11467379"/>
              <a:gd name="connsiteX0" fmla="*/ 935791 w 6081027"/>
              <a:gd name="connsiteY0" fmla="*/ 11376260 h 11467379"/>
              <a:gd name="connsiteX1" fmla="*/ 2892252 w 6081027"/>
              <a:gd name="connsiteY1" fmla="*/ 5604398 h 11467379"/>
              <a:gd name="connsiteX2" fmla="*/ 6081027 w 6081027"/>
              <a:gd name="connsiteY2" fmla="*/ 0 h 11467379"/>
              <a:gd name="connsiteX3" fmla="*/ 4756506 w 6081027"/>
              <a:gd name="connsiteY3" fmla="*/ 5604398 h 11467379"/>
              <a:gd name="connsiteX4" fmla="*/ 1290022 w 6081027"/>
              <a:gd name="connsiteY4" fmla="*/ 11467379 h 11467379"/>
              <a:gd name="connsiteX5" fmla="*/ 935791 w 6081027"/>
              <a:gd name="connsiteY5" fmla="*/ 11376260 h 11467379"/>
              <a:gd name="connsiteX0" fmla="*/ 935791 w 6081027"/>
              <a:gd name="connsiteY0" fmla="*/ 11576765 h 11667884"/>
              <a:gd name="connsiteX1" fmla="*/ 2892252 w 6081027"/>
              <a:gd name="connsiteY1" fmla="*/ 5804903 h 11667884"/>
              <a:gd name="connsiteX2" fmla="*/ 6081027 w 6081027"/>
              <a:gd name="connsiteY2" fmla="*/ 200505 h 11667884"/>
              <a:gd name="connsiteX3" fmla="*/ 4756506 w 6081027"/>
              <a:gd name="connsiteY3" fmla="*/ 5804903 h 11667884"/>
              <a:gd name="connsiteX4" fmla="*/ 1290022 w 6081027"/>
              <a:gd name="connsiteY4" fmla="*/ 11667884 h 11667884"/>
              <a:gd name="connsiteX5" fmla="*/ 935791 w 6081027"/>
              <a:gd name="connsiteY5" fmla="*/ 11576765 h 11667884"/>
              <a:gd name="connsiteX0" fmla="*/ 941946 w 6087182"/>
              <a:gd name="connsiteY0" fmla="*/ 11569546 h 11660665"/>
              <a:gd name="connsiteX1" fmla="*/ 64814 w 6087182"/>
              <a:gd name="connsiteY1" fmla="*/ 10178773 h 11660665"/>
              <a:gd name="connsiteX2" fmla="*/ 2898407 w 6087182"/>
              <a:gd name="connsiteY2" fmla="*/ 5797684 h 11660665"/>
              <a:gd name="connsiteX3" fmla="*/ 6087182 w 6087182"/>
              <a:gd name="connsiteY3" fmla="*/ 193286 h 11660665"/>
              <a:gd name="connsiteX4" fmla="*/ 4762661 w 6087182"/>
              <a:gd name="connsiteY4" fmla="*/ 5797684 h 11660665"/>
              <a:gd name="connsiteX5" fmla="*/ 1296177 w 6087182"/>
              <a:gd name="connsiteY5" fmla="*/ 11660665 h 11660665"/>
              <a:gd name="connsiteX6" fmla="*/ 941946 w 6087182"/>
              <a:gd name="connsiteY6" fmla="*/ 11569546 h 11660665"/>
              <a:gd name="connsiteX0" fmla="*/ 941946 w 6087182"/>
              <a:gd name="connsiteY0" fmla="*/ 11569546 h 11613833"/>
              <a:gd name="connsiteX1" fmla="*/ 64814 w 6087182"/>
              <a:gd name="connsiteY1" fmla="*/ 10178773 h 11613833"/>
              <a:gd name="connsiteX2" fmla="*/ 2898407 w 6087182"/>
              <a:gd name="connsiteY2" fmla="*/ 5797684 h 11613833"/>
              <a:gd name="connsiteX3" fmla="*/ 6087182 w 6087182"/>
              <a:gd name="connsiteY3" fmla="*/ 193286 h 11613833"/>
              <a:gd name="connsiteX4" fmla="*/ 4762661 w 6087182"/>
              <a:gd name="connsiteY4" fmla="*/ 5797684 h 11613833"/>
              <a:gd name="connsiteX5" fmla="*/ 1348401 w 6087182"/>
              <a:gd name="connsiteY5" fmla="*/ 11613833 h 11613833"/>
              <a:gd name="connsiteX6" fmla="*/ 941946 w 6087182"/>
              <a:gd name="connsiteY6" fmla="*/ 11569546 h 11613833"/>
              <a:gd name="connsiteX0" fmla="*/ 955740 w 6086435"/>
              <a:gd name="connsiteY0" fmla="*/ 11513020 h 11613833"/>
              <a:gd name="connsiteX1" fmla="*/ 64067 w 6086435"/>
              <a:gd name="connsiteY1" fmla="*/ 10178773 h 11613833"/>
              <a:gd name="connsiteX2" fmla="*/ 2897660 w 6086435"/>
              <a:gd name="connsiteY2" fmla="*/ 5797684 h 11613833"/>
              <a:gd name="connsiteX3" fmla="*/ 6086435 w 6086435"/>
              <a:gd name="connsiteY3" fmla="*/ 193286 h 11613833"/>
              <a:gd name="connsiteX4" fmla="*/ 4761914 w 6086435"/>
              <a:gd name="connsiteY4" fmla="*/ 5797684 h 11613833"/>
              <a:gd name="connsiteX5" fmla="*/ 1347654 w 6086435"/>
              <a:gd name="connsiteY5" fmla="*/ 11613833 h 11613833"/>
              <a:gd name="connsiteX6" fmla="*/ 955740 w 6086435"/>
              <a:gd name="connsiteY6" fmla="*/ 11513020 h 11613833"/>
              <a:gd name="connsiteX0" fmla="*/ 955740 w 6086435"/>
              <a:gd name="connsiteY0" fmla="*/ 11513020 h 11584921"/>
              <a:gd name="connsiteX1" fmla="*/ 64067 w 6086435"/>
              <a:gd name="connsiteY1" fmla="*/ 10178773 h 11584921"/>
              <a:gd name="connsiteX2" fmla="*/ 2897660 w 6086435"/>
              <a:gd name="connsiteY2" fmla="*/ 5797684 h 11584921"/>
              <a:gd name="connsiteX3" fmla="*/ 6086435 w 6086435"/>
              <a:gd name="connsiteY3" fmla="*/ 193286 h 11584921"/>
              <a:gd name="connsiteX4" fmla="*/ 4761914 w 6086435"/>
              <a:gd name="connsiteY4" fmla="*/ 5797684 h 11584921"/>
              <a:gd name="connsiteX5" fmla="*/ 1396594 w 6086435"/>
              <a:gd name="connsiteY5" fmla="*/ 11584921 h 11584921"/>
              <a:gd name="connsiteX6" fmla="*/ 955740 w 6086435"/>
              <a:gd name="connsiteY6" fmla="*/ 11513020 h 11584921"/>
              <a:gd name="connsiteX0" fmla="*/ 960492 w 6086181"/>
              <a:gd name="connsiteY0" fmla="*/ 11493557 h 11584921"/>
              <a:gd name="connsiteX1" fmla="*/ 63813 w 6086181"/>
              <a:gd name="connsiteY1" fmla="*/ 10178773 h 11584921"/>
              <a:gd name="connsiteX2" fmla="*/ 2897406 w 6086181"/>
              <a:gd name="connsiteY2" fmla="*/ 5797684 h 11584921"/>
              <a:gd name="connsiteX3" fmla="*/ 6086181 w 6086181"/>
              <a:gd name="connsiteY3" fmla="*/ 193286 h 11584921"/>
              <a:gd name="connsiteX4" fmla="*/ 4761660 w 6086181"/>
              <a:gd name="connsiteY4" fmla="*/ 5797684 h 11584921"/>
              <a:gd name="connsiteX5" fmla="*/ 1396340 w 6086181"/>
              <a:gd name="connsiteY5" fmla="*/ 11584921 h 11584921"/>
              <a:gd name="connsiteX6" fmla="*/ 960492 w 6086181"/>
              <a:gd name="connsiteY6" fmla="*/ 11493557 h 11584921"/>
              <a:gd name="connsiteX0" fmla="*/ 960492 w 6086181"/>
              <a:gd name="connsiteY0" fmla="*/ 11493557 h 11493557"/>
              <a:gd name="connsiteX1" fmla="*/ 63813 w 6086181"/>
              <a:gd name="connsiteY1" fmla="*/ 10178773 h 11493557"/>
              <a:gd name="connsiteX2" fmla="*/ 2897406 w 6086181"/>
              <a:gd name="connsiteY2" fmla="*/ 5797684 h 11493557"/>
              <a:gd name="connsiteX3" fmla="*/ 6086181 w 6086181"/>
              <a:gd name="connsiteY3" fmla="*/ 193286 h 11493557"/>
              <a:gd name="connsiteX4" fmla="*/ 4761660 w 6086181"/>
              <a:gd name="connsiteY4" fmla="*/ 5797684 h 11493557"/>
              <a:gd name="connsiteX5" fmla="*/ 2358573 w 6086181"/>
              <a:gd name="connsiteY5" fmla="*/ 10897625 h 11493557"/>
              <a:gd name="connsiteX6" fmla="*/ 960492 w 6086181"/>
              <a:gd name="connsiteY6" fmla="*/ 11493557 h 11493557"/>
              <a:gd name="connsiteX0" fmla="*/ 960492 w 6086181"/>
              <a:gd name="connsiteY0" fmla="*/ 11493557 h 11493557"/>
              <a:gd name="connsiteX1" fmla="*/ 63813 w 6086181"/>
              <a:gd name="connsiteY1" fmla="*/ 10178773 h 11493557"/>
              <a:gd name="connsiteX2" fmla="*/ 2897406 w 6086181"/>
              <a:gd name="connsiteY2" fmla="*/ 5797684 h 11493557"/>
              <a:gd name="connsiteX3" fmla="*/ 6086181 w 6086181"/>
              <a:gd name="connsiteY3" fmla="*/ 193286 h 11493557"/>
              <a:gd name="connsiteX4" fmla="*/ 4761660 w 6086181"/>
              <a:gd name="connsiteY4" fmla="*/ 5797684 h 11493557"/>
              <a:gd name="connsiteX5" fmla="*/ 2358573 w 6086181"/>
              <a:gd name="connsiteY5" fmla="*/ 10897625 h 11493557"/>
              <a:gd name="connsiteX6" fmla="*/ 960492 w 6086181"/>
              <a:gd name="connsiteY6" fmla="*/ 11493557 h 11493557"/>
              <a:gd name="connsiteX0" fmla="*/ 1175975 w 6076518"/>
              <a:gd name="connsiteY0" fmla="*/ 10643089 h 10897625"/>
              <a:gd name="connsiteX1" fmla="*/ 54150 w 6076518"/>
              <a:gd name="connsiteY1" fmla="*/ 10178773 h 10897625"/>
              <a:gd name="connsiteX2" fmla="*/ 2887743 w 6076518"/>
              <a:gd name="connsiteY2" fmla="*/ 5797684 h 10897625"/>
              <a:gd name="connsiteX3" fmla="*/ 6076518 w 6076518"/>
              <a:gd name="connsiteY3" fmla="*/ 193286 h 10897625"/>
              <a:gd name="connsiteX4" fmla="*/ 4751997 w 6076518"/>
              <a:gd name="connsiteY4" fmla="*/ 5797684 h 10897625"/>
              <a:gd name="connsiteX5" fmla="*/ 2348910 w 6076518"/>
              <a:gd name="connsiteY5" fmla="*/ 10897625 h 10897625"/>
              <a:gd name="connsiteX6" fmla="*/ 1175975 w 6076518"/>
              <a:gd name="connsiteY6" fmla="*/ 10643089 h 10897625"/>
              <a:gd name="connsiteX0" fmla="*/ 1184768 w 6085311"/>
              <a:gd name="connsiteY0" fmla="*/ 10643089 h 10897625"/>
              <a:gd name="connsiteX1" fmla="*/ 62943 w 6085311"/>
              <a:gd name="connsiteY1" fmla="*/ 10178773 h 10897625"/>
              <a:gd name="connsiteX2" fmla="*/ 2896536 w 6085311"/>
              <a:gd name="connsiteY2" fmla="*/ 5797684 h 10897625"/>
              <a:gd name="connsiteX3" fmla="*/ 6085311 w 6085311"/>
              <a:gd name="connsiteY3" fmla="*/ 193286 h 10897625"/>
              <a:gd name="connsiteX4" fmla="*/ 4760790 w 6085311"/>
              <a:gd name="connsiteY4" fmla="*/ 5797684 h 10897625"/>
              <a:gd name="connsiteX5" fmla="*/ 2357703 w 6085311"/>
              <a:gd name="connsiteY5" fmla="*/ 10897625 h 10897625"/>
              <a:gd name="connsiteX6" fmla="*/ 1184768 w 6085311"/>
              <a:gd name="connsiteY6" fmla="*/ 10643089 h 10897625"/>
              <a:gd name="connsiteX0" fmla="*/ 1121838 w 6022381"/>
              <a:gd name="connsiteY0" fmla="*/ 10643089 h 10897625"/>
              <a:gd name="connsiteX1" fmla="*/ 13 w 6022381"/>
              <a:gd name="connsiteY1" fmla="*/ 10178773 h 10897625"/>
              <a:gd name="connsiteX2" fmla="*/ 2833606 w 6022381"/>
              <a:gd name="connsiteY2" fmla="*/ 5797684 h 10897625"/>
              <a:gd name="connsiteX3" fmla="*/ 6022381 w 6022381"/>
              <a:gd name="connsiteY3" fmla="*/ 193286 h 10897625"/>
              <a:gd name="connsiteX4" fmla="*/ 4697860 w 6022381"/>
              <a:gd name="connsiteY4" fmla="*/ 5797684 h 10897625"/>
              <a:gd name="connsiteX5" fmla="*/ 2294773 w 6022381"/>
              <a:gd name="connsiteY5" fmla="*/ 10897625 h 10897625"/>
              <a:gd name="connsiteX6" fmla="*/ 1121838 w 6022381"/>
              <a:gd name="connsiteY6" fmla="*/ 10643089 h 10897625"/>
              <a:gd name="connsiteX0" fmla="*/ 1121838 w 6043026"/>
              <a:gd name="connsiteY0" fmla="*/ 10671750 h 10926286"/>
              <a:gd name="connsiteX1" fmla="*/ 13 w 6043026"/>
              <a:gd name="connsiteY1" fmla="*/ 10207434 h 10926286"/>
              <a:gd name="connsiteX2" fmla="*/ 2833606 w 6043026"/>
              <a:gd name="connsiteY2" fmla="*/ 5826345 h 10926286"/>
              <a:gd name="connsiteX3" fmla="*/ 6043026 w 6043026"/>
              <a:gd name="connsiteY3" fmla="*/ 192515 h 10926286"/>
              <a:gd name="connsiteX4" fmla="*/ 4697860 w 6043026"/>
              <a:gd name="connsiteY4" fmla="*/ 5826345 h 10926286"/>
              <a:gd name="connsiteX5" fmla="*/ 2294773 w 6043026"/>
              <a:gd name="connsiteY5" fmla="*/ 10926286 h 10926286"/>
              <a:gd name="connsiteX6" fmla="*/ 1121838 w 6043026"/>
              <a:gd name="connsiteY6" fmla="*/ 10671750 h 10926286"/>
              <a:gd name="connsiteX0" fmla="*/ 1121838 w 6043026"/>
              <a:gd name="connsiteY0" fmla="*/ 10621774 h 10876310"/>
              <a:gd name="connsiteX1" fmla="*/ 13 w 6043026"/>
              <a:gd name="connsiteY1" fmla="*/ 10157458 h 10876310"/>
              <a:gd name="connsiteX2" fmla="*/ 2833606 w 6043026"/>
              <a:gd name="connsiteY2" fmla="*/ 5776369 h 10876310"/>
              <a:gd name="connsiteX3" fmla="*/ 6043026 w 6043026"/>
              <a:gd name="connsiteY3" fmla="*/ 142539 h 10876310"/>
              <a:gd name="connsiteX4" fmla="*/ 4697860 w 6043026"/>
              <a:gd name="connsiteY4" fmla="*/ 5776369 h 10876310"/>
              <a:gd name="connsiteX5" fmla="*/ 2294773 w 6043026"/>
              <a:gd name="connsiteY5" fmla="*/ 10876310 h 10876310"/>
              <a:gd name="connsiteX6" fmla="*/ 1121838 w 6043026"/>
              <a:gd name="connsiteY6" fmla="*/ 10621774 h 10876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43026" h="10876310">
                <a:moveTo>
                  <a:pt x="1121838" y="10621774"/>
                </a:moveTo>
                <a:cubicBezTo>
                  <a:pt x="700220" y="10479536"/>
                  <a:pt x="-3392" y="10498001"/>
                  <a:pt x="13" y="10157458"/>
                </a:cubicBezTo>
                <a:cubicBezTo>
                  <a:pt x="326090" y="9195481"/>
                  <a:pt x="1826437" y="7445522"/>
                  <a:pt x="2833606" y="5776369"/>
                </a:cubicBezTo>
                <a:cubicBezTo>
                  <a:pt x="3840775" y="4107216"/>
                  <a:pt x="2137069" y="-904758"/>
                  <a:pt x="6043026" y="142539"/>
                </a:cubicBezTo>
                <a:cubicBezTo>
                  <a:pt x="4701575" y="2924576"/>
                  <a:pt x="4697859" y="2492778"/>
                  <a:pt x="4697860" y="5776369"/>
                </a:cubicBezTo>
                <a:cubicBezTo>
                  <a:pt x="4697860" y="9059961"/>
                  <a:pt x="3204812" y="10259722"/>
                  <a:pt x="2294773" y="10876310"/>
                </a:cubicBezTo>
                <a:cubicBezTo>
                  <a:pt x="2294772" y="10876310"/>
                  <a:pt x="1121839" y="10621774"/>
                  <a:pt x="1121838" y="1062177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1354774" y="565384"/>
            <a:ext cx="9386371" cy="1177863"/>
            <a:chOff x="0" y="750728"/>
            <a:chExt cx="9233446" cy="1177863"/>
          </a:xfrm>
        </p:grpSpPr>
        <p:sp>
          <p:nvSpPr>
            <p:cNvPr id="4" name="Rectangle 3"/>
            <p:cNvSpPr/>
            <p:nvPr/>
          </p:nvSpPr>
          <p:spPr>
            <a:xfrm>
              <a:off x="0" y="750728"/>
              <a:ext cx="9233446" cy="1177863"/>
            </a:xfrm>
            <a:prstGeom prst="rect">
              <a:avLst/>
            </a:prstGeom>
            <a:solidFill>
              <a:schemeClr val="tx1"/>
            </a:solidFill>
            <a:ln>
              <a:noFill/>
            </a:ln>
            <a:effectLst>
              <a:outerShdw blurRad="165100" dist="152400" dir="5400000" sx="103000" sy="103000" algn="tl" rotWithShape="0">
                <a:prstClr val="black">
                  <a:alpha val="29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TextBox 4"/>
            <p:cNvSpPr txBox="1"/>
            <p:nvPr/>
          </p:nvSpPr>
          <p:spPr>
            <a:xfrm>
              <a:off x="0" y="854911"/>
              <a:ext cx="9233446" cy="1015663"/>
            </a:xfrm>
            <a:prstGeom prst="rect">
              <a:avLst/>
            </a:prstGeom>
            <a:noFill/>
          </p:spPr>
          <p:txBody>
            <a:bodyPr wrap="square" rtlCol="0">
              <a:spAutoFit/>
            </a:bodyPr>
            <a:lstStyle/>
            <a:p>
              <a:pPr algn="ctr"/>
              <a:r>
                <a:rPr lang="en-US" sz="6000" dirty="0" err="1" smtClean="0">
                  <a:solidFill>
                    <a:schemeClr val="bg1"/>
                  </a:solidFill>
                </a:rPr>
                <a:t>Bonnevie</a:t>
              </a:r>
              <a:r>
                <a:rPr lang="en-US" sz="6000" dirty="0" smtClean="0">
                  <a:solidFill>
                    <a:schemeClr val="bg1"/>
                  </a:solidFill>
                </a:rPr>
                <a:t> vs. Fox Studio</a:t>
              </a:r>
              <a:endParaRPr lang="en-US" sz="5700" b="1" dirty="0" smtClean="0">
                <a:solidFill>
                  <a:schemeClr val="bg1"/>
                </a:solidFill>
              </a:endParaRPr>
            </a:p>
          </p:txBody>
        </p:sp>
      </p:grpSp>
      <p:sp>
        <p:nvSpPr>
          <p:cNvPr id="2" name="Rectangle 1"/>
          <p:cNvSpPr/>
          <p:nvPr/>
        </p:nvSpPr>
        <p:spPr>
          <a:xfrm>
            <a:off x="0" y="2090058"/>
            <a:ext cx="10611853" cy="21292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849086" y="2913739"/>
            <a:ext cx="10672354" cy="2446824"/>
          </a:xfrm>
          <a:prstGeom prst="rect">
            <a:avLst/>
          </a:prstGeom>
          <a:noFill/>
        </p:spPr>
        <p:txBody>
          <a:bodyPr wrap="square" rtlCol="0">
            <a:spAutoFit/>
          </a:bodyPr>
          <a:lstStyle/>
          <a:p>
            <a:pPr marL="285750" lvl="0" indent="-285750">
              <a:buFont typeface="Arial" panose="020B0604020202020204" pitchFamily="34" charset="0"/>
              <a:buChar char="•"/>
            </a:pPr>
            <a:r>
              <a:rPr lang="en-US" sz="1700" dirty="0"/>
              <a:t>“A panel shall not be requested pursuant to </a:t>
            </a:r>
            <a:r>
              <a:rPr lang="en-US" sz="1700" dirty="0" smtClean="0"/>
              <a:t>subdivision (b)</a:t>
            </a:r>
            <a:r>
              <a:rPr lang="en-US" sz="1700" dirty="0">
                <a:solidFill>
                  <a:srgbClr val="FF0000"/>
                </a:solidFill>
              </a:rPr>
              <a:t> </a:t>
            </a:r>
            <a:r>
              <a:rPr lang="en-US" sz="1700" dirty="0" smtClean="0"/>
              <a:t>on </a:t>
            </a:r>
            <a:r>
              <a:rPr lang="en-US" sz="1700" dirty="0"/>
              <a:t>any issue that has been agreed to be submitted to or has been submitted to an agreed medical evaluator unless the agreement has been canceled by mutual written consent.” </a:t>
            </a:r>
            <a:r>
              <a:rPr lang="en-US" sz="1700" dirty="0" smtClean="0"/>
              <a:t>Lab. Code, §4062.2(f)</a:t>
            </a:r>
          </a:p>
          <a:p>
            <a:pPr marL="285750" lvl="0" indent="-285750">
              <a:buFont typeface="Arial" panose="020B0604020202020204" pitchFamily="34" charset="0"/>
              <a:buChar char="•"/>
            </a:pPr>
            <a:endParaRPr lang="en-US" sz="1700" dirty="0"/>
          </a:p>
          <a:p>
            <a:pPr marL="285750" lvl="0" indent="-285750">
              <a:buFont typeface="Arial" panose="020B0604020202020204" pitchFamily="34" charset="0"/>
              <a:buChar char="•"/>
            </a:pPr>
            <a:r>
              <a:rPr lang="en-US" sz="1700" dirty="0"/>
              <a:t>An agreement to an AME may be canceled by mutual written consent.  Neither party can unilaterally cancel based on the fact that no exam has yet taken place once an agreement on using the AME has been made.  </a:t>
            </a:r>
            <a:endParaRPr lang="en-US" sz="1700" dirty="0" smtClean="0"/>
          </a:p>
          <a:p>
            <a:pPr marL="285750" lvl="0" indent="-285750">
              <a:buFont typeface="Arial" panose="020B0604020202020204" pitchFamily="34" charset="0"/>
              <a:buChar char="•"/>
            </a:pPr>
            <a:endParaRPr lang="en-US" sz="1700" dirty="0"/>
          </a:p>
          <a:p>
            <a:pPr marL="285750" lvl="0" indent="-285750">
              <a:buFont typeface="Arial" panose="020B0604020202020204" pitchFamily="34" charset="0"/>
              <a:buChar char="•"/>
            </a:pPr>
            <a:r>
              <a:rPr lang="en-US" sz="1700" dirty="0"/>
              <a:t>The reviewing judge found that clear reading of the statute makes it clear that once any issue has been agreed to be submitted to an agreed medical examiner that agreement can only be terminated by mutual agreement.  </a:t>
            </a:r>
          </a:p>
        </p:txBody>
      </p:sp>
    </p:spTree>
    <p:extLst>
      <p:ext uri="{BB962C8B-B14F-4D97-AF65-F5344CB8AC3E}">
        <p14:creationId xmlns:p14="http://schemas.microsoft.com/office/powerpoint/2010/main" val="29624975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descr="geometric abstract image">
            <a:extLst>
              <a:ext uri="{FF2B5EF4-FFF2-40B4-BE49-F238E27FC236}">
                <a16:creationId xmlns:a16="http://schemas.microsoft.com/office/drawing/2014/main" id="{1F6EA444-CCD5-43A4-848C-62DE7C63DDF9}"/>
              </a:ext>
              <a:ext uri="{C183D7F6-B498-43B3-948B-1728B52AA6E4}">
                <adec:decorative xmlns="" xmlns:adec="http://schemas.microsoft.com/office/drawing/2017/decorative" val="0"/>
              </a:ext>
            </a:extLst>
          </p:cNvPr>
          <p:cNvPicPr>
            <a:picLocks noChangeAspect="1"/>
          </p:cNvPicPr>
          <p:nvPr/>
        </p:nvPicPr>
        <p:blipFill rotWithShape="1">
          <a:blip r:embed="rId2">
            <a:duotone>
              <a:prstClr val="black"/>
              <a:srgbClr val="0078D2">
                <a:tint val="45000"/>
                <a:satMod val="400000"/>
              </a:srgbClr>
            </a:duotone>
          </a:blip>
          <a:srcRect l="317" t="1116" r="37867" b="46686"/>
          <a:stretch/>
        </p:blipFill>
        <p:spPr>
          <a:xfrm>
            <a:off x="0" y="-10633"/>
            <a:ext cx="12215191" cy="6891051"/>
          </a:xfrm>
          <a:prstGeom prst="rect">
            <a:avLst/>
          </a:prstGeom>
        </p:spPr>
      </p:pic>
      <p:sp>
        <p:nvSpPr>
          <p:cNvPr id="8" name="Chord 7"/>
          <p:cNvSpPr/>
          <p:nvPr/>
        </p:nvSpPr>
        <p:spPr>
          <a:xfrm rot="5016032">
            <a:off x="2642630" y="1313250"/>
            <a:ext cx="2444783" cy="12544621"/>
          </a:xfrm>
          <a:prstGeom prst="chord">
            <a:avLst>
              <a:gd name="adj1" fmla="val 6497853"/>
              <a:gd name="adj2" fmla="val 16200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68442" y="6335143"/>
            <a:ext cx="12360442" cy="307777"/>
          </a:xfrm>
          <a:prstGeom prst="rect">
            <a:avLst/>
          </a:prstGeom>
          <a:noFill/>
        </p:spPr>
        <p:txBody>
          <a:bodyPr wrap="square" rtlCol="0">
            <a:spAutoFit/>
          </a:bodyPr>
          <a:lstStyle/>
          <a:p>
            <a:pPr algn="ctr"/>
            <a:r>
              <a:rPr lang="en-US" sz="1400" dirty="0" smtClean="0"/>
              <a:t>      </a:t>
            </a:r>
            <a:r>
              <a:rPr lang="en-US" sz="1400" dirty="0" smtClean="0"/>
              <a:t>Luis Chavez               </a:t>
            </a:r>
            <a:r>
              <a:rPr lang="en-US" sz="1400" dirty="0" smtClean="0"/>
              <a:t>black and rose</a:t>
            </a:r>
            <a:endParaRPr lang="en-US" sz="1400"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20080" y="6335143"/>
            <a:ext cx="455758" cy="327837"/>
          </a:xfrm>
          <a:prstGeom prst="rect">
            <a:avLst/>
          </a:prstGeom>
        </p:spPr>
      </p:pic>
      <p:sp>
        <p:nvSpPr>
          <p:cNvPr id="2" name="Rectangle 1"/>
          <p:cNvSpPr/>
          <p:nvPr/>
        </p:nvSpPr>
        <p:spPr>
          <a:xfrm>
            <a:off x="-9728" y="-20681"/>
            <a:ext cx="8443609" cy="1698256"/>
          </a:xfrm>
          <a:custGeom>
            <a:avLst/>
            <a:gdLst>
              <a:gd name="connsiteX0" fmla="*/ 0 w 9114817"/>
              <a:gd name="connsiteY0" fmla="*/ 0 h 1663430"/>
              <a:gd name="connsiteX1" fmla="*/ 9114817 w 9114817"/>
              <a:gd name="connsiteY1" fmla="*/ 0 h 1663430"/>
              <a:gd name="connsiteX2" fmla="*/ 9114817 w 9114817"/>
              <a:gd name="connsiteY2" fmla="*/ 1663430 h 1663430"/>
              <a:gd name="connsiteX3" fmla="*/ 0 w 9114817"/>
              <a:gd name="connsiteY3" fmla="*/ 1663430 h 1663430"/>
              <a:gd name="connsiteX4" fmla="*/ 0 w 9114817"/>
              <a:gd name="connsiteY4" fmla="*/ 0 h 1663430"/>
              <a:gd name="connsiteX0" fmla="*/ 0 w 9114817"/>
              <a:gd name="connsiteY0" fmla="*/ 0 h 1663430"/>
              <a:gd name="connsiteX1" fmla="*/ 9114817 w 9114817"/>
              <a:gd name="connsiteY1" fmla="*/ 0 h 1663430"/>
              <a:gd name="connsiteX2" fmla="*/ 4990289 w 9114817"/>
              <a:gd name="connsiteY2" fmla="*/ 1400783 h 1663430"/>
              <a:gd name="connsiteX3" fmla="*/ 0 w 9114817"/>
              <a:gd name="connsiteY3" fmla="*/ 1663430 h 1663430"/>
              <a:gd name="connsiteX4" fmla="*/ 0 w 9114817"/>
              <a:gd name="connsiteY4" fmla="*/ 0 h 1663430"/>
              <a:gd name="connsiteX0" fmla="*/ 0 w 8394971"/>
              <a:gd name="connsiteY0" fmla="*/ 0 h 1663430"/>
              <a:gd name="connsiteX1" fmla="*/ 8394971 w 8394971"/>
              <a:gd name="connsiteY1" fmla="*/ 9728 h 1663430"/>
              <a:gd name="connsiteX2" fmla="*/ 4990289 w 8394971"/>
              <a:gd name="connsiteY2" fmla="*/ 1400783 h 1663430"/>
              <a:gd name="connsiteX3" fmla="*/ 0 w 8394971"/>
              <a:gd name="connsiteY3" fmla="*/ 1663430 h 1663430"/>
              <a:gd name="connsiteX4" fmla="*/ 0 w 8394971"/>
              <a:gd name="connsiteY4" fmla="*/ 0 h 1663430"/>
              <a:gd name="connsiteX0" fmla="*/ 0 w 8394971"/>
              <a:gd name="connsiteY0" fmla="*/ 0 h 1663430"/>
              <a:gd name="connsiteX1" fmla="*/ 8394971 w 8394971"/>
              <a:gd name="connsiteY1" fmla="*/ 9728 h 1663430"/>
              <a:gd name="connsiteX2" fmla="*/ 4990289 w 8394971"/>
              <a:gd name="connsiteY2" fmla="*/ 1400783 h 1663430"/>
              <a:gd name="connsiteX3" fmla="*/ 0 w 8394971"/>
              <a:gd name="connsiteY3" fmla="*/ 1663430 h 1663430"/>
              <a:gd name="connsiteX4" fmla="*/ 0 w 8394971"/>
              <a:gd name="connsiteY4" fmla="*/ 0 h 1663430"/>
              <a:gd name="connsiteX0" fmla="*/ 0 w 8394971"/>
              <a:gd name="connsiteY0" fmla="*/ 0 h 1663430"/>
              <a:gd name="connsiteX1" fmla="*/ 8394971 w 8394971"/>
              <a:gd name="connsiteY1" fmla="*/ 9728 h 1663430"/>
              <a:gd name="connsiteX2" fmla="*/ 4990289 w 8394971"/>
              <a:gd name="connsiteY2" fmla="*/ 1400783 h 1663430"/>
              <a:gd name="connsiteX3" fmla="*/ 0 w 8394971"/>
              <a:gd name="connsiteY3" fmla="*/ 1663430 h 1663430"/>
              <a:gd name="connsiteX4" fmla="*/ 0 w 8394971"/>
              <a:gd name="connsiteY4" fmla="*/ 0 h 1663430"/>
              <a:gd name="connsiteX0" fmla="*/ 0 w 8443609"/>
              <a:gd name="connsiteY0" fmla="*/ 0 h 1663430"/>
              <a:gd name="connsiteX1" fmla="*/ 8443609 w 8443609"/>
              <a:gd name="connsiteY1" fmla="*/ 9728 h 1663430"/>
              <a:gd name="connsiteX2" fmla="*/ 4990289 w 8443609"/>
              <a:gd name="connsiteY2" fmla="*/ 1400783 h 1663430"/>
              <a:gd name="connsiteX3" fmla="*/ 0 w 8443609"/>
              <a:gd name="connsiteY3" fmla="*/ 1663430 h 1663430"/>
              <a:gd name="connsiteX4" fmla="*/ 0 w 8443609"/>
              <a:gd name="connsiteY4" fmla="*/ 0 h 1663430"/>
              <a:gd name="connsiteX0" fmla="*/ 0 w 8443609"/>
              <a:gd name="connsiteY0" fmla="*/ 0 h 1663430"/>
              <a:gd name="connsiteX1" fmla="*/ 8443609 w 8443609"/>
              <a:gd name="connsiteY1" fmla="*/ 9728 h 1663430"/>
              <a:gd name="connsiteX2" fmla="*/ 4990289 w 8443609"/>
              <a:gd name="connsiteY2" fmla="*/ 1400783 h 1663430"/>
              <a:gd name="connsiteX3" fmla="*/ 0 w 8443609"/>
              <a:gd name="connsiteY3" fmla="*/ 1663430 h 1663430"/>
              <a:gd name="connsiteX4" fmla="*/ 0 w 8443609"/>
              <a:gd name="connsiteY4" fmla="*/ 0 h 1663430"/>
              <a:gd name="connsiteX0" fmla="*/ 0 w 8443609"/>
              <a:gd name="connsiteY0" fmla="*/ 0 h 1536971"/>
              <a:gd name="connsiteX1" fmla="*/ 8443609 w 8443609"/>
              <a:gd name="connsiteY1" fmla="*/ 9728 h 1536971"/>
              <a:gd name="connsiteX2" fmla="*/ 4990289 w 8443609"/>
              <a:gd name="connsiteY2" fmla="*/ 1400783 h 1536971"/>
              <a:gd name="connsiteX3" fmla="*/ 0 w 8443609"/>
              <a:gd name="connsiteY3" fmla="*/ 1536971 h 1536971"/>
              <a:gd name="connsiteX4" fmla="*/ 0 w 8443609"/>
              <a:gd name="connsiteY4" fmla="*/ 0 h 1536971"/>
              <a:gd name="connsiteX0" fmla="*/ 0 w 8443609"/>
              <a:gd name="connsiteY0" fmla="*/ 0 h 1702263"/>
              <a:gd name="connsiteX1" fmla="*/ 8443609 w 8443609"/>
              <a:gd name="connsiteY1" fmla="*/ 9728 h 1702263"/>
              <a:gd name="connsiteX2" fmla="*/ 4990289 w 8443609"/>
              <a:gd name="connsiteY2" fmla="*/ 1400783 h 1702263"/>
              <a:gd name="connsiteX3" fmla="*/ 0 w 8443609"/>
              <a:gd name="connsiteY3" fmla="*/ 1536971 h 1702263"/>
              <a:gd name="connsiteX4" fmla="*/ 0 w 8443609"/>
              <a:gd name="connsiteY4" fmla="*/ 0 h 1702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3609" h="1702263">
                <a:moveTo>
                  <a:pt x="0" y="0"/>
                </a:moveTo>
                <a:lnTo>
                  <a:pt x="8443609" y="9728"/>
                </a:lnTo>
                <a:cubicBezTo>
                  <a:pt x="6053846" y="1387812"/>
                  <a:pt x="6125183" y="937098"/>
                  <a:pt x="4990289" y="1400783"/>
                </a:cubicBezTo>
                <a:cubicBezTo>
                  <a:pt x="3326859" y="1446179"/>
                  <a:pt x="2733473" y="1958503"/>
                  <a:pt x="0" y="1536971"/>
                </a:cubicBezTo>
                <a:lnTo>
                  <a:pt x="0"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1354774" y="565384"/>
            <a:ext cx="9386371" cy="1177863"/>
            <a:chOff x="0" y="750728"/>
            <a:chExt cx="9233446" cy="1177863"/>
          </a:xfrm>
        </p:grpSpPr>
        <p:sp>
          <p:nvSpPr>
            <p:cNvPr id="4" name="Rectangle 3"/>
            <p:cNvSpPr/>
            <p:nvPr/>
          </p:nvSpPr>
          <p:spPr>
            <a:xfrm>
              <a:off x="0" y="750728"/>
              <a:ext cx="9233446" cy="1177863"/>
            </a:xfrm>
            <a:prstGeom prst="rect">
              <a:avLst/>
            </a:prstGeom>
            <a:solidFill>
              <a:schemeClr val="tx1"/>
            </a:solidFill>
            <a:ln>
              <a:noFill/>
            </a:ln>
            <a:effectLst>
              <a:outerShdw blurRad="165100" dist="152400" dir="5400000" sx="103000" sy="103000" algn="tl" rotWithShape="0">
                <a:prstClr val="black">
                  <a:alpha val="29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TextBox 4"/>
            <p:cNvSpPr txBox="1"/>
            <p:nvPr/>
          </p:nvSpPr>
          <p:spPr>
            <a:xfrm>
              <a:off x="0" y="854911"/>
              <a:ext cx="9233446" cy="969496"/>
            </a:xfrm>
            <a:prstGeom prst="rect">
              <a:avLst/>
            </a:prstGeom>
            <a:noFill/>
          </p:spPr>
          <p:txBody>
            <a:bodyPr wrap="square" rtlCol="0">
              <a:spAutoFit/>
            </a:bodyPr>
            <a:lstStyle/>
            <a:p>
              <a:pPr algn="ctr"/>
              <a:r>
                <a:rPr lang="en-US" sz="5700" dirty="0" smtClean="0">
                  <a:solidFill>
                    <a:schemeClr val="bg1"/>
                  </a:solidFill>
                </a:rPr>
                <a:t>CASE LAW UPDATE</a:t>
              </a:r>
            </a:p>
          </p:txBody>
        </p:sp>
      </p:grpSp>
      <p:sp>
        <p:nvSpPr>
          <p:cNvPr id="13" name="TextBox 12"/>
          <p:cNvSpPr txBox="1"/>
          <p:nvPr/>
        </p:nvSpPr>
        <p:spPr>
          <a:xfrm>
            <a:off x="0" y="2084268"/>
            <a:ext cx="12215191" cy="3108543"/>
          </a:xfrm>
          <a:prstGeom prst="rect">
            <a:avLst/>
          </a:prstGeom>
          <a:noFill/>
        </p:spPr>
        <p:txBody>
          <a:bodyPr wrap="square" rtlCol="0">
            <a:spAutoFit/>
          </a:bodyPr>
          <a:lstStyle/>
          <a:p>
            <a:pPr algn="ctr"/>
            <a:r>
              <a:rPr lang="en-US" sz="4400" dirty="0"/>
              <a:t>Ernesto Mora</a:t>
            </a:r>
          </a:p>
          <a:p>
            <a:pPr algn="ctr"/>
            <a:r>
              <a:rPr lang="en-US" sz="4400" dirty="0"/>
              <a:t>vs. </a:t>
            </a:r>
          </a:p>
          <a:p>
            <a:pPr algn="ctr"/>
            <a:r>
              <a:rPr lang="en-US" sz="4400" dirty="0" err="1"/>
              <a:t>Benihana</a:t>
            </a:r>
            <a:r>
              <a:rPr lang="en-US" sz="4400" dirty="0"/>
              <a:t> National Corporation</a:t>
            </a:r>
          </a:p>
          <a:p>
            <a:pPr algn="ctr"/>
            <a:endParaRPr lang="en-US" sz="3200" dirty="0"/>
          </a:p>
          <a:p>
            <a:pPr algn="ctr"/>
            <a:r>
              <a:rPr lang="en-US" sz="3200" i="1" dirty="0"/>
              <a:t>-temporary disability-</a:t>
            </a:r>
          </a:p>
        </p:txBody>
      </p:sp>
    </p:spTree>
    <p:extLst>
      <p:ext uri="{BB962C8B-B14F-4D97-AF65-F5344CB8AC3E}">
        <p14:creationId xmlns:p14="http://schemas.microsoft.com/office/powerpoint/2010/main" val="192084947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TextBox 14"/>
          <p:cNvSpPr txBox="1"/>
          <p:nvPr/>
        </p:nvSpPr>
        <p:spPr>
          <a:xfrm>
            <a:off x="-168442" y="6335143"/>
            <a:ext cx="12360442" cy="307777"/>
          </a:xfrm>
          <a:prstGeom prst="rect">
            <a:avLst/>
          </a:prstGeom>
          <a:noFill/>
        </p:spPr>
        <p:txBody>
          <a:bodyPr wrap="square" rtlCol="0">
            <a:spAutoFit/>
          </a:bodyPr>
          <a:lstStyle/>
          <a:p>
            <a:pPr algn="ctr"/>
            <a:r>
              <a:rPr lang="en-US" sz="1400" dirty="0" smtClean="0"/>
              <a:t>      </a:t>
            </a:r>
            <a:r>
              <a:rPr lang="en-US" sz="1400" dirty="0" smtClean="0"/>
              <a:t>Luis Chavez               </a:t>
            </a:r>
            <a:r>
              <a:rPr lang="en-US" sz="1400" dirty="0" smtClean="0"/>
              <a:t>black and rose</a:t>
            </a:r>
            <a:endParaRPr lang="en-US" sz="1400" dirty="0"/>
          </a:p>
        </p:txBody>
      </p:sp>
      <p:pic>
        <p:nvPicPr>
          <p:cNvPr id="12" name="Picture 11" descr="geometric abstract image">
            <a:extLst>
              <a:ext uri="{FF2B5EF4-FFF2-40B4-BE49-F238E27FC236}">
                <a16:creationId xmlns:a16="http://schemas.microsoft.com/office/drawing/2014/main" id="{1F6EA444-CCD5-43A4-848C-62DE7C63DDF9}"/>
              </a:ext>
              <a:ext uri="{C183D7F6-B498-43B3-948B-1728B52AA6E4}">
                <adec:decorative xmlns="" xmlns:adec="http://schemas.microsoft.com/office/drawing/2017/decorative" val="0"/>
              </a:ext>
            </a:extLst>
          </p:cNvPr>
          <p:cNvPicPr>
            <a:picLocks noChangeAspect="1"/>
          </p:cNvPicPr>
          <p:nvPr/>
        </p:nvPicPr>
        <p:blipFill rotWithShape="1">
          <a:blip r:embed="rId2">
            <a:duotone>
              <a:prstClr val="black"/>
              <a:srgbClr val="0078D2">
                <a:tint val="45000"/>
                <a:satMod val="400000"/>
              </a:srgbClr>
            </a:duotone>
          </a:blip>
          <a:srcRect l="628" t="2511" r="5872" b="52616"/>
          <a:stretch/>
        </p:blipFill>
        <p:spPr>
          <a:xfrm>
            <a:off x="1" y="-10632"/>
            <a:ext cx="12191999" cy="3916426"/>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20080" y="6335143"/>
            <a:ext cx="455758" cy="327837"/>
          </a:xfrm>
          <a:prstGeom prst="rect">
            <a:avLst/>
          </a:prstGeom>
        </p:spPr>
      </p:pic>
      <p:sp>
        <p:nvSpPr>
          <p:cNvPr id="13" name="Moon 12"/>
          <p:cNvSpPr/>
          <p:nvPr/>
        </p:nvSpPr>
        <p:spPr>
          <a:xfrm rot="15334431">
            <a:off x="3276764" y="-2927402"/>
            <a:ext cx="6043026" cy="11810580"/>
          </a:xfrm>
          <a:custGeom>
            <a:avLst/>
            <a:gdLst>
              <a:gd name="connsiteX0" fmla="*/ 4809982 w 4809982"/>
              <a:gd name="connsiteY0" fmla="*/ 15564487 h 15564487"/>
              <a:gd name="connsiteX1" fmla="*/ 0 w 4809982"/>
              <a:gd name="connsiteY1" fmla="*/ 7782243 h 15564487"/>
              <a:gd name="connsiteX2" fmla="*/ 4809982 w 4809982"/>
              <a:gd name="connsiteY2" fmla="*/ -1 h 15564487"/>
              <a:gd name="connsiteX3" fmla="*/ 1864254 w 4809982"/>
              <a:gd name="connsiteY3" fmla="*/ 7782243 h 15564487"/>
              <a:gd name="connsiteX4" fmla="*/ 4809984 w 4809982"/>
              <a:gd name="connsiteY4" fmla="*/ 15564487 h 15564487"/>
              <a:gd name="connsiteX5" fmla="*/ 4809982 w 4809982"/>
              <a:gd name="connsiteY5" fmla="*/ 15564487 h 15564487"/>
              <a:gd name="connsiteX0" fmla="*/ 2447119 w 5018216"/>
              <a:gd name="connsiteY0" fmla="*/ 11611985 h 15564488"/>
              <a:gd name="connsiteX1" fmla="*/ 208232 w 5018216"/>
              <a:gd name="connsiteY1" fmla="*/ 7782244 h 15564488"/>
              <a:gd name="connsiteX2" fmla="*/ 5018214 w 5018216"/>
              <a:gd name="connsiteY2" fmla="*/ 0 h 15564488"/>
              <a:gd name="connsiteX3" fmla="*/ 2072486 w 5018216"/>
              <a:gd name="connsiteY3" fmla="*/ 7782244 h 15564488"/>
              <a:gd name="connsiteX4" fmla="*/ 5018216 w 5018216"/>
              <a:gd name="connsiteY4" fmla="*/ 15564488 h 15564488"/>
              <a:gd name="connsiteX5" fmla="*/ 2447119 w 5018216"/>
              <a:gd name="connsiteY5" fmla="*/ 11611985 h 15564488"/>
              <a:gd name="connsiteX0" fmla="*/ 2447119 w 5018214"/>
              <a:gd name="connsiteY0" fmla="*/ 11611985 h 11611985"/>
              <a:gd name="connsiteX1" fmla="*/ 208232 w 5018214"/>
              <a:gd name="connsiteY1" fmla="*/ 7782244 h 11611985"/>
              <a:gd name="connsiteX2" fmla="*/ 5018214 w 5018214"/>
              <a:gd name="connsiteY2" fmla="*/ 0 h 11611985"/>
              <a:gd name="connsiteX3" fmla="*/ 2072486 w 5018214"/>
              <a:gd name="connsiteY3" fmla="*/ 7782244 h 11611985"/>
              <a:gd name="connsiteX4" fmla="*/ 1864811 w 5018214"/>
              <a:gd name="connsiteY4" fmla="*/ 11516141 h 11611985"/>
              <a:gd name="connsiteX5" fmla="*/ 2447119 w 5018214"/>
              <a:gd name="connsiteY5" fmla="*/ 11611985 h 11611985"/>
              <a:gd name="connsiteX0" fmla="*/ 1205351 w 6705875"/>
              <a:gd name="connsiteY0" fmla="*/ 12827679 h 12827679"/>
              <a:gd name="connsiteX1" fmla="*/ 1895893 w 6705875"/>
              <a:gd name="connsiteY1" fmla="*/ 7782244 h 12827679"/>
              <a:gd name="connsiteX2" fmla="*/ 6705875 w 6705875"/>
              <a:gd name="connsiteY2" fmla="*/ 0 h 12827679"/>
              <a:gd name="connsiteX3" fmla="*/ 3760147 w 6705875"/>
              <a:gd name="connsiteY3" fmla="*/ 7782244 h 12827679"/>
              <a:gd name="connsiteX4" fmla="*/ 3552472 w 6705875"/>
              <a:gd name="connsiteY4" fmla="*/ 11516141 h 12827679"/>
              <a:gd name="connsiteX5" fmla="*/ 1205351 w 6705875"/>
              <a:gd name="connsiteY5" fmla="*/ 12827679 h 12827679"/>
              <a:gd name="connsiteX0" fmla="*/ 1205351 w 6705875"/>
              <a:gd name="connsiteY0" fmla="*/ 12827679 h 12827679"/>
              <a:gd name="connsiteX1" fmla="*/ 1895893 w 6705875"/>
              <a:gd name="connsiteY1" fmla="*/ 7782244 h 12827679"/>
              <a:gd name="connsiteX2" fmla="*/ 6705875 w 6705875"/>
              <a:gd name="connsiteY2" fmla="*/ 0 h 12827679"/>
              <a:gd name="connsiteX3" fmla="*/ 3760147 w 6705875"/>
              <a:gd name="connsiteY3" fmla="*/ 7782244 h 12827679"/>
              <a:gd name="connsiteX4" fmla="*/ 1485553 w 6705875"/>
              <a:gd name="connsiteY4" fmla="*/ 12157909 h 12827679"/>
              <a:gd name="connsiteX5" fmla="*/ 1205351 w 6705875"/>
              <a:gd name="connsiteY5" fmla="*/ 12827679 h 12827679"/>
              <a:gd name="connsiteX0" fmla="*/ 1205351 w 6705875"/>
              <a:gd name="connsiteY0" fmla="*/ 12827679 h 12827679"/>
              <a:gd name="connsiteX1" fmla="*/ 1895893 w 6705875"/>
              <a:gd name="connsiteY1" fmla="*/ 7782244 h 12827679"/>
              <a:gd name="connsiteX2" fmla="*/ 6705875 w 6705875"/>
              <a:gd name="connsiteY2" fmla="*/ 0 h 12827679"/>
              <a:gd name="connsiteX3" fmla="*/ 3760147 w 6705875"/>
              <a:gd name="connsiteY3" fmla="*/ 7782244 h 12827679"/>
              <a:gd name="connsiteX4" fmla="*/ 1485553 w 6705875"/>
              <a:gd name="connsiteY4" fmla="*/ 12157909 h 12827679"/>
              <a:gd name="connsiteX5" fmla="*/ 1205351 w 6705875"/>
              <a:gd name="connsiteY5" fmla="*/ 12827679 h 12827679"/>
              <a:gd name="connsiteX0" fmla="*/ 976169 w 7742612"/>
              <a:gd name="connsiteY0" fmla="*/ 13554106 h 13554106"/>
              <a:gd name="connsiteX1" fmla="*/ 2932630 w 7742612"/>
              <a:gd name="connsiteY1" fmla="*/ 7782244 h 13554106"/>
              <a:gd name="connsiteX2" fmla="*/ 7742612 w 7742612"/>
              <a:gd name="connsiteY2" fmla="*/ 0 h 13554106"/>
              <a:gd name="connsiteX3" fmla="*/ 4796884 w 7742612"/>
              <a:gd name="connsiteY3" fmla="*/ 7782244 h 13554106"/>
              <a:gd name="connsiteX4" fmla="*/ 2522290 w 7742612"/>
              <a:gd name="connsiteY4" fmla="*/ 12157909 h 13554106"/>
              <a:gd name="connsiteX5" fmla="*/ 976169 w 7742612"/>
              <a:gd name="connsiteY5" fmla="*/ 13554106 h 13554106"/>
              <a:gd name="connsiteX0" fmla="*/ 976169 w 7742612"/>
              <a:gd name="connsiteY0" fmla="*/ 13554106 h 13554106"/>
              <a:gd name="connsiteX1" fmla="*/ 2932630 w 7742612"/>
              <a:gd name="connsiteY1" fmla="*/ 7782244 h 13554106"/>
              <a:gd name="connsiteX2" fmla="*/ 7742612 w 7742612"/>
              <a:gd name="connsiteY2" fmla="*/ 0 h 13554106"/>
              <a:gd name="connsiteX3" fmla="*/ 4796884 w 7742612"/>
              <a:gd name="connsiteY3" fmla="*/ 7782244 h 13554106"/>
              <a:gd name="connsiteX4" fmla="*/ 2195475 w 7742612"/>
              <a:gd name="connsiteY4" fmla="*/ 12694292 h 13554106"/>
              <a:gd name="connsiteX5" fmla="*/ 976169 w 7742612"/>
              <a:gd name="connsiteY5" fmla="*/ 13554106 h 13554106"/>
              <a:gd name="connsiteX0" fmla="*/ 976169 w 7742612"/>
              <a:gd name="connsiteY0" fmla="*/ 13554106 h 13645225"/>
              <a:gd name="connsiteX1" fmla="*/ 2932630 w 7742612"/>
              <a:gd name="connsiteY1" fmla="*/ 7782244 h 13645225"/>
              <a:gd name="connsiteX2" fmla="*/ 7742612 w 7742612"/>
              <a:gd name="connsiteY2" fmla="*/ 0 h 13645225"/>
              <a:gd name="connsiteX3" fmla="*/ 4796884 w 7742612"/>
              <a:gd name="connsiteY3" fmla="*/ 7782244 h 13645225"/>
              <a:gd name="connsiteX4" fmla="*/ 1330400 w 7742612"/>
              <a:gd name="connsiteY4" fmla="*/ 13645225 h 13645225"/>
              <a:gd name="connsiteX5" fmla="*/ 976169 w 7742612"/>
              <a:gd name="connsiteY5" fmla="*/ 13554106 h 13645225"/>
              <a:gd name="connsiteX0" fmla="*/ 971464 w 7554607"/>
              <a:gd name="connsiteY0" fmla="*/ 13156151 h 13247270"/>
              <a:gd name="connsiteX1" fmla="*/ 2927925 w 7554607"/>
              <a:gd name="connsiteY1" fmla="*/ 7384289 h 13247270"/>
              <a:gd name="connsiteX2" fmla="*/ 7554607 w 7554607"/>
              <a:gd name="connsiteY2" fmla="*/ 0 h 13247270"/>
              <a:gd name="connsiteX3" fmla="*/ 4792179 w 7554607"/>
              <a:gd name="connsiteY3" fmla="*/ 7384289 h 13247270"/>
              <a:gd name="connsiteX4" fmla="*/ 1325695 w 7554607"/>
              <a:gd name="connsiteY4" fmla="*/ 13247270 h 13247270"/>
              <a:gd name="connsiteX5" fmla="*/ 971464 w 7554607"/>
              <a:gd name="connsiteY5" fmla="*/ 13156151 h 13247270"/>
              <a:gd name="connsiteX0" fmla="*/ 934415 w 6022410"/>
              <a:gd name="connsiteY0" fmla="*/ 11800796 h 11891915"/>
              <a:gd name="connsiteX1" fmla="*/ 2890876 w 6022410"/>
              <a:gd name="connsiteY1" fmla="*/ 6028934 h 11891915"/>
              <a:gd name="connsiteX2" fmla="*/ 6022410 w 6022410"/>
              <a:gd name="connsiteY2" fmla="*/ 0 h 11891915"/>
              <a:gd name="connsiteX3" fmla="*/ 4755130 w 6022410"/>
              <a:gd name="connsiteY3" fmla="*/ 6028934 h 11891915"/>
              <a:gd name="connsiteX4" fmla="*/ 1288646 w 6022410"/>
              <a:gd name="connsiteY4" fmla="*/ 11891915 h 11891915"/>
              <a:gd name="connsiteX5" fmla="*/ 934415 w 6022410"/>
              <a:gd name="connsiteY5" fmla="*/ 11800796 h 11891915"/>
              <a:gd name="connsiteX0" fmla="*/ 934415 w 6022410"/>
              <a:gd name="connsiteY0" fmla="*/ 11800796 h 11891915"/>
              <a:gd name="connsiteX1" fmla="*/ 2890876 w 6022410"/>
              <a:gd name="connsiteY1" fmla="*/ 6028934 h 11891915"/>
              <a:gd name="connsiteX2" fmla="*/ 6022410 w 6022410"/>
              <a:gd name="connsiteY2" fmla="*/ 0 h 11891915"/>
              <a:gd name="connsiteX3" fmla="*/ 4755130 w 6022410"/>
              <a:gd name="connsiteY3" fmla="*/ 6028934 h 11891915"/>
              <a:gd name="connsiteX4" fmla="*/ 1288646 w 6022410"/>
              <a:gd name="connsiteY4" fmla="*/ 11891915 h 11891915"/>
              <a:gd name="connsiteX5" fmla="*/ 934415 w 6022410"/>
              <a:gd name="connsiteY5" fmla="*/ 11800796 h 11891915"/>
              <a:gd name="connsiteX0" fmla="*/ 943722 w 6416333"/>
              <a:gd name="connsiteY0" fmla="*/ 11985107 h 12076226"/>
              <a:gd name="connsiteX1" fmla="*/ 2900183 w 6416333"/>
              <a:gd name="connsiteY1" fmla="*/ 6213245 h 12076226"/>
              <a:gd name="connsiteX2" fmla="*/ 6416333 w 6416333"/>
              <a:gd name="connsiteY2" fmla="*/ 0 h 12076226"/>
              <a:gd name="connsiteX3" fmla="*/ 4764437 w 6416333"/>
              <a:gd name="connsiteY3" fmla="*/ 6213245 h 12076226"/>
              <a:gd name="connsiteX4" fmla="*/ 1297953 w 6416333"/>
              <a:gd name="connsiteY4" fmla="*/ 12076226 h 12076226"/>
              <a:gd name="connsiteX5" fmla="*/ 943722 w 6416333"/>
              <a:gd name="connsiteY5" fmla="*/ 11985107 h 12076226"/>
              <a:gd name="connsiteX0" fmla="*/ 935791 w 6081027"/>
              <a:gd name="connsiteY0" fmla="*/ 11376260 h 11467379"/>
              <a:gd name="connsiteX1" fmla="*/ 2892252 w 6081027"/>
              <a:gd name="connsiteY1" fmla="*/ 5604398 h 11467379"/>
              <a:gd name="connsiteX2" fmla="*/ 6081027 w 6081027"/>
              <a:gd name="connsiteY2" fmla="*/ 0 h 11467379"/>
              <a:gd name="connsiteX3" fmla="*/ 4756506 w 6081027"/>
              <a:gd name="connsiteY3" fmla="*/ 5604398 h 11467379"/>
              <a:gd name="connsiteX4" fmla="*/ 1290022 w 6081027"/>
              <a:gd name="connsiteY4" fmla="*/ 11467379 h 11467379"/>
              <a:gd name="connsiteX5" fmla="*/ 935791 w 6081027"/>
              <a:gd name="connsiteY5" fmla="*/ 11376260 h 11467379"/>
              <a:gd name="connsiteX0" fmla="*/ 935791 w 6081027"/>
              <a:gd name="connsiteY0" fmla="*/ 11376260 h 11467379"/>
              <a:gd name="connsiteX1" fmla="*/ 2892252 w 6081027"/>
              <a:gd name="connsiteY1" fmla="*/ 5604398 h 11467379"/>
              <a:gd name="connsiteX2" fmla="*/ 6081027 w 6081027"/>
              <a:gd name="connsiteY2" fmla="*/ 0 h 11467379"/>
              <a:gd name="connsiteX3" fmla="*/ 4756506 w 6081027"/>
              <a:gd name="connsiteY3" fmla="*/ 5604398 h 11467379"/>
              <a:gd name="connsiteX4" fmla="*/ 1290022 w 6081027"/>
              <a:gd name="connsiteY4" fmla="*/ 11467379 h 11467379"/>
              <a:gd name="connsiteX5" fmla="*/ 935791 w 6081027"/>
              <a:gd name="connsiteY5" fmla="*/ 11376260 h 11467379"/>
              <a:gd name="connsiteX0" fmla="*/ 935791 w 6081027"/>
              <a:gd name="connsiteY0" fmla="*/ 11576765 h 11667884"/>
              <a:gd name="connsiteX1" fmla="*/ 2892252 w 6081027"/>
              <a:gd name="connsiteY1" fmla="*/ 5804903 h 11667884"/>
              <a:gd name="connsiteX2" fmla="*/ 6081027 w 6081027"/>
              <a:gd name="connsiteY2" fmla="*/ 200505 h 11667884"/>
              <a:gd name="connsiteX3" fmla="*/ 4756506 w 6081027"/>
              <a:gd name="connsiteY3" fmla="*/ 5804903 h 11667884"/>
              <a:gd name="connsiteX4" fmla="*/ 1290022 w 6081027"/>
              <a:gd name="connsiteY4" fmla="*/ 11667884 h 11667884"/>
              <a:gd name="connsiteX5" fmla="*/ 935791 w 6081027"/>
              <a:gd name="connsiteY5" fmla="*/ 11576765 h 11667884"/>
              <a:gd name="connsiteX0" fmla="*/ 941946 w 6087182"/>
              <a:gd name="connsiteY0" fmla="*/ 11569546 h 11660665"/>
              <a:gd name="connsiteX1" fmla="*/ 64814 w 6087182"/>
              <a:gd name="connsiteY1" fmla="*/ 10178773 h 11660665"/>
              <a:gd name="connsiteX2" fmla="*/ 2898407 w 6087182"/>
              <a:gd name="connsiteY2" fmla="*/ 5797684 h 11660665"/>
              <a:gd name="connsiteX3" fmla="*/ 6087182 w 6087182"/>
              <a:gd name="connsiteY3" fmla="*/ 193286 h 11660665"/>
              <a:gd name="connsiteX4" fmla="*/ 4762661 w 6087182"/>
              <a:gd name="connsiteY4" fmla="*/ 5797684 h 11660665"/>
              <a:gd name="connsiteX5" fmla="*/ 1296177 w 6087182"/>
              <a:gd name="connsiteY5" fmla="*/ 11660665 h 11660665"/>
              <a:gd name="connsiteX6" fmla="*/ 941946 w 6087182"/>
              <a:gd name="connsiteY6" fmla="*/ 11569546 h 11660665"/>
              <a:gd name="connsiteX0" fmla="*/ 941946 w 6087182"/>
              <a:gd name="connsiteY0" fmla="*/ 11569546 h 11613833"/>
              <a:gd name="connsiteX1" fmla="*/ 64814 w 6087182"/>
              <a:gd name="connsiteY1" fmla="*/ 10178773 h 11613833"/>
              <a:gd name="connsiteX2" fmla="*/ 2898407 w 6087182"/>
              <a:gd name="connsiteY2" fmla="*/ 5797684 h 11613833"/>
              <a:gd name="connsiteX3" fmla="*/ 6087182 w 6087182"/>
              <a:gd name="connsiteY3" fmla="*/ 193286 h 11613833"/>
              <a:gd name="connsiteX4" fmla="*/ 4762661 w 6087182"/>
              <a:gd name="connsiteY4" fmla="*/ 5797684 h 11613833"/>
              <a:gd name="connsiteX5" fmla="*/ 1348401 w 6087182"/>
              <a:gd name="connsiteY5" fmla="*/ 11613833 h 11613833"/>
              <a:gd name="connsiteX6" fmla="*/ 941946 w 6087182"/>
              <a:gd name="connsiteY6" fmla="*/ 11569546 h 11613833"/>
              <a:gd name="connsiteX0" fmla="*/ 955740 w 6086435"/>
              <a:gd name="connsiteY0" fmla="*/ 11513020 h 11613833"/>
              <a:gd name="connsiteX1" fmla="*/ 64067 w 6086435"/>
              <a:gd name="connsiteY1" fmla="*/ 10178773 h 11613833"/>
              <a:gd name="connsiteX2" fmla="*/ 2897660 w 6086435"/>
              <a:gd name="connsiteY2" fmla="*/ 5797684 h 11613833"/>
              <a:gd name="connsiteX3" fmla="*/ 6086435 w 6086435"/>
              <a:gd name="connsiteY3" fmla="*/ 193286 h 11613833"/>
              <a:gd name="connsiteX4" fmla="*/ 4761914 w 6086435"/>
              <a:gd name="connsiteY4" fmla="*/ 5797684 h 11613833"/>
              <a:gd name="connsiteX5" fmla="*/ 1347654 w 6086435"/>
              <a:gd name="connsiteY5" fmla="*/ 11613833 h 11613833"/>
              <a:gd name="connsiteX6" fmla="*/ 955740 w 6086435"/>
              <a:gd name="connsiteY6" fmla="*/ 11513020 h 11613833"/>
              <a:gd name="connsiteX0" fmla="*/ 955740 w 6086435"/>
              <a:gd name="connsiteY0" fmla="*/ 11513020 h 11584921"/>
              <a:gd name="connsiteX1" fmla="*/ 64067 w 6086435"/>
              <a:gd name="connsiteY1" fmla="*/ 10178773 h 11584921"/>
              <a:gd name="connsiteX2" fmla="*/ 2897660 w 6086435"/>
              <a:gd name="connsiteY2" fmla="*/ 5797684 h 11584921"/>
              <a:gd name="connsiteX3" fmla="*/ 6086435 w 6086435"/>
              <a:gd name="connsiteY3" fmla="*/ 193286 h 11584921"/>
              <a:gd name="connsiteX4" fmla="*/ 4761914 w 6086435"/>
              <a:gd name="connsiteY4" fmla="*/ 5797684 h 11584921"/>
              <a:gd name="connsiteX5" fmla="*/ 1396594 w 6086435"/>
              <a:gd name="connsiteY5" fmla="*/ 11584921 h 11584921"/>
              <a:gd name="connsiteX6" fmla="*/ 955740 w 6086435"/>
              <a:gd name="connsiteY6" fmla="*/ 11513020 h 11584921"/>
              <a:gd name="connsiteX0" fmla="*/ 960492 w 6086181"/>
              <a:gd name="connsiteY0" fmla="*/ 11493557 h 11584921"/>
              <a:gd name="connsiteX1" fmla="*/ 63813 w 6086181"/>
              <a:gd name="connsiteY1" fmla="*/ 10178773 h 11584921"/>
              <a:gd name="connsiteX2" fmla="*/ 2897406 w 6086181"/>
              <a:gd name="connsiteY2" fmla="*/ 5797684 h 11584921"/>
              <a:gd name="connsiteX3" fmla="*/ 6086181 w 6086181"/>
              <a:gd name="connsiteY3" fmla="*/ 193286 h 11584921"/>
              <a:gd name="connsiteX4" fmla="*/ 4761660 w 6086181"/>
              <a:gd name="connsiteY4" fmla="*/ 5797684 h 11584921"/>
              <a:gd name="connsiteX5" fmla="*/ 1396340 w 6086181"/>
              <a:gd name="connsiteY5" fmla="*/ 11584921 h 11584921"/>
              <a:gd name="connsiteX6" fmla="*/ 960492 w 6086181"/>
              <a:gd name="connsiteY6" fmla="*/ 11493557 h 11584921"/>
              <a:gd name="connsiteX0" fmla="*/ 960492 w 6086181"/>
              <a:gd name="connsiteY0" fmla="*/ 11493557 h 11493557"/>
              <a:gd name="connsiteX1" fmla="*/ 63813 w 6086181"/>
              <a:gd name="connsiteY1" fmla="*/ 10178773 h 11493557"/>
              <a:gd name="connsiteX2" fmla="*/ 2897406 w 6086181"/>
              <a:gd name="connsiteY2" fmla="*/ 5797684 h 11493557"/>
              <a:gd name="connsiteX3" fmla="*/ 6086181 w 6086181"/>
              <a:gd name="connsiteY3" fmla="*/ 193286 h 11493557"/>
              <a:gd name="connsiteX4" fmla="*/ 4761660 w 6086181"/>
              <a:gd name="connsiteY4" fmla="*/ 5797684 h 11493557"/>
              <a:gd name="connsiteX5" fmla="*/ 2358573 w 6086181"/>
              <a:gd name="connsiteY5" fmla="*/ 10897625 h 11493557"/>
              <a:gd name="connsiteX6" fmla="*/ 960492 w 6086181"/>
              <a:gd name="connsiteY6" fmla="*/ 11493557 h 11493557"/>
              <a:gd name="connsiteX0" fmla="*/ 960492 w 6086181"/>
              <a:gd name="connsiteY0" fmla="*/ 11493557 h 11493557"/>
              <a:gd name="connsiteX1" fmla="*/ 63813 w 6086181"/>
              <a:gd name="connsiteY1" fmla="*/ 10178773 h 11493557"/>
              <a:gd name="connsiteX2" fmla="*/ 2897406 w 6086181"/>
              <a:gd name="connsiteY2" fmla="*/ 5797684 h 11493557"/>
              <a:gd name="connsiteX3" fmla="*/ 6086181 w 6086181"/>
              <a:gd name="connsiteY3" fmla="*/ 193286 h 11493557"/>
              <a:gd name="connsiteX4" fmla="*/ 4761660 w 6086181"/>
              <a:gd name="connsiteY4" fmla="*/ 5797684 h 11493557"/>
              <a:gd name="connsiteX5" fmla="*/ 2358573 w 6086181"/>
              <a:gd name="connsiteY5" fmla="*/ 10897625 h 11493557"/>
              <a:gd name="connsiteX6" fmla="*/ 960492 w 6086181"/>
              <a:gd name="connsiteY6" fmla="*/ 11493557 h 11493557"/>
              <a:gd name="connsiteX0" fmla="*/ 1175975 w 6076518"/>
              <a:gd name="connsiteY0" fmla="*/ 10643089 h 10897625"/>
              <a:gd name="connsiteX1" fmla="*/ 54150 w 6076518"/>
              <a:gd name="connsiteY1" fmla="*/ 10178773 h 10897625"/>
              <a:gd name="connsiteX2" fmla="*/ 2887743 w 6076518"/>
              <a:gd name="connsiteY2" fmla="*/ 5797684 h 10897625"/>
              <a:gd name="connsiteX3" fmla="*/ 6076518 w 6076518"/>
              <a:gd name="connsiteY3" fmla="*/ 193286 h 10897625"/>
              <a:gd name="connsiteX4" fmla="*/ 4751997 w 6076518"/>
              <a:gd name="connsiteY4" fmla="*/ 5797684 h 10897625"/>
              <a:gd name="connsiteX5" fmla="*/ 2348910 w 6076518"/>
              <a:gd name="connsiteY5" fmla="*/ 10897625 h 10897625"/>
              <a:gd name="connsiteX6" fmla="*/ 1175975 w 6076518"/>
              <a:gd name="connsiteY6" fmla="*/ 10643089 h 10897625"/>
              <a:gd name="connsiteX0" fmla="*/ 1184768 w 6085311"/>
              <a:gd name="connsiteY0" fmla="*/ 10643089 h 10897625"/>
              <a:gd name="connsiteX1" fmla="*/ 62943 w 6085311"/>
              <a:gd name="connsiteY1" fmla="*/ 10178773 h 10897625"/>
              <a:gd name="connsiteX2" fmla="*/ 2896536 w 6085311"/>
              <a:gd name="connsiteY2" fmla="*/ 5797684 h 10897625"/>
              <a:gd name="connsiteX3" fmla="*/ 6085311 w 6085311"/>
              <a:gd name="connsiteY3" fmla="*/ 193286 h 10897625"/>
              <a:gd name="connsiteX4" fmla="*/ 4760790 w 6085311"/>
              <a:gd name="connsiteY4" fmla="*/ 5797684 h 10897625"/>
              <a:gd name="connsiteX5" fmla="*/ 2357703 w 6085311"/>
              <a:gd name="connsiteY5" fmla="*/ 10897625 h 10897625"/>
              <a:gd name="connsiteX6" fmla="*/ 1184768 w 6085311"/>
              <a:gd name="connsiteY6" fmla="*/ 10643089 h 10897625"/>
              <a:gd name="connsiteX0" fmla="*/ 1121838 w 6022381"/>
              <a:gd name="connsiteY0" fmla="*/ 10643089 h 10897625"/>
              <a:gd name="connsiteX1" fmla="*/ 13 w 6022381"/>
              <a:gd name="connsiteY1" fmla="*/ 10178773 h 10897625"/>
              <a:gd name="connsiteX2" fmla="*/ 2833606 w 6022381"/>
              <a:gd name="connsiteY2" fmla="*/ 5797684 h 10897625"/>
              <a:gd name="connsiteX3" fmla="*/ 6022381 w 6022381"/>
              <a:gd name="connsiteY3" fmla="*/ 193286 h 10897625"/>
              <a:gd name="connsiteX4" fmla="*/ 4697860 w 6022381"/>
              <a:gd name="connsiteY4" fmla="*/ 5797684 h 10897625"/>
              <a:gd name="connsiteX5" fmla="*/ 2294773 w 6022381"/>
              <a:gd name="connsiteY5" fmla="*/ 10897625 h 10897625"/>
              <a:gd name="connsiteX6" fmla="*/ 1121838 w 6022381"/>
              <a:gd name="connsiteY6" fmla="*/ 10643089 h 10897625"/>
              <a:gd name="connsiteX0" fmla="*/ 1121838 w 6043026"/>
              <a:gd name="connsiteY0" fmla="*/ 10671750 h 10926286"/>
              <a:gd name="connsiteX1" fmla="*/ 13 w 6043026"/>
              <a:gd name="connsiteY1" fmla="*/ 10207434 h 10926286"/>
              <a:gd name="connsiteX2" fmla="*/ 2833606 w 6043026"/>
              <a:gd name="connsiteY2" fmla="*/ 5826345 h 10926286"/>
              <a:gd name="connsiteX3" fmla="*/ 6043026 w 6043026"/>
              <a:gd name="connsiteY3" fmla="*/ 192515 h 10926286"/>
              <a:gd name="connsiteX4" fmla="*/ 4697860 w 6043026"/>
              <a:gd name="connsiteY4" fmla="*/ 5826345 h 10926286"/>
              <a:gd name="connsiteX5" fmla="*/ 2294773 w 6043026"/>
              <a:gd name="connsiteY5" fmla="*/ 10926286 h 10926286"/>
              <a:gd name="connsiteX6" fmla="*/ 1121838 w 6043026"/>
              <a:gd name="connsiteY6" fmla="*/ 10671750 h 10926286"/>
              <a:gd name="connsiteX0" fmla="*/ 1121838 w 6043026"/>
              <a:gd name="connsiteY0" fmla="*/ 10621774 h 10876310"/>
              <a:gd name="connsiteX1" fmla="*/ 13 w 6043026"/>
              <a:gd name="connsiteY1" fmla="*/ 10157458 h 10876310"/>
              <a:gd name="connsiteX2" fmla="*/ 2833606 w 6043026"/>
              <a:gd name="connsiteY2" fmla="*/ 5776369 h 10876310"/>
              <a:gd name="connsiteX3" fmla="*/ 6043026 w 6043026"/>
              <a:gd name="connsiteY3" fmla="*/ 142539 h 10876310"/>
              <a:gd name="connsiteX4" fmla="*/ 4697860 w 6043026"/>
              <a:gd name="connsiteY4" fmla="*/ 5776369 h 10876310"/>
              <a:gd name="connsiteX5" fmla="*/ 2294773 w 6043026"/>
              <a:gd name="connsiteY5" fmla="*/ 10876310 h 10876310"/>
              <a:gd name="connsiteX6" fmla="*/ 1121838 w 6043026"/>
              <a:gd name="connsiteY6" fmla="*/ 10621774 h 10876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43026" h="10876310">
                <a:moveTo>
                  <a:pt x="1121838" y="10621774"/>
                </a:moveTo>
                <a:cubicBezTo>
                  <a:pt x="700220" y="10479536"/>
                  <a:pt x="-3392" y="10498001"/>
                  <a:pt x="13" y="10157458"/>
                </a:cubicBezTo>
                <a:cubicBezTo>
                  <a:pt x="326090" y="9195481"/>
                  <a:pt x="1826437" y="7445522"/>
                  <a:pt x="2833606" y="5776369"/>
                </a:cubicBezTo>
                <a:cubicBezTo>
                  <a:pt x="3840775" y="4107216"/>
                  <a:pt x="2137069" y="-904758"/>
                  <a:pt x="6043026" y="142539"/>
                </a:cubicBezTo>
                <a:cubicBezTo>
                  <a:pt x="4701575" y="2924576"/>
                  <a:pt x="4697859" y="2492778"/>
                  <a:pt x="4697860" y="5776369"/>
                </a:cubicBezTo>
                <a:cubicBezTo>
                  <a:pt x="4697860" y="9059961"/>
                  <a:pt x="3204812" y="10259722"/>
                  <a:pt x="2294773" y="10876310"/>
                </a:cubicBezTo>
                <a:cubicBezTo>
                  <a:pt x="2294772" y="10876310"/>
                  <a:pt x="1121839" y="10621774"/>
                  <a:pt x="1121838" y="1062177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1354774" y="565384"/>
            <a:ext cx="9386371" cy="1177863"/>
            <a:chOff x="0" y="750728"/>
            <a:chExt cx="9233446" cy="1177863"/>
          </a:xfrm>
        </p:grpSpPr>
        <p:sp>
          <p:nvSpPr>
            <p:cNvPr id="4" name="Rectangle 3"/>
            <p:cNvSpPr/>
            <p:nvPr/>
          </p:nvSpPr>
          <p:spPr>
            <a:xfrm>
              <a:off x="0" y="750728"/>
              <a:ext cx="9233446" cy="1177863"/>
            </a:xfrm>
            <a:prstGeom prst="rect">
              <a:avLst/>
            </a:prstGeom>
            <a:solidFill>
              <a:schemeClr val="tx1"/>
            </a:solidFill>
            <a:ln>
              <a:noFill/>
            </a:ln>
            <a:effectLst>
              <a:outerShdw blurRad="165100" dist="152400" dir="5400000" sx="103000" sy="103000" algn="tl" rotWithShape="0">
                <a:prstClr val="black">
                  <a:alpha val="29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TextBox 4"/>
            <p:cNvSpPr txBox="1"/>
            <p:nvPr/>
          </p:nvSpPr>
          <p:spPr>
            <a:xfrm>
              <a:off x="0" y="854911"/>
              <a:ext cx="9233446" cy="1015663"/>
            </a:xfrm>
            <a:prstGeom prst="rect">
              <a:avLst/>
            </a:prstGeom>
            <a:noFill/>
          </p:spPr>
          <p:txBody>
            <a:bodyPr wrap="square" rtlCol="0">
              <a:spAutoFit/>
            </a:bodyPr>
            <a:lstStyle/>
            <a:p>
              <a:pPr algn="ctr"/>
              <a:r>
                <a:rPr lang="en-US" sz="6000" dirty="0" smtClean="0">
                  <a:solidFill>
                    <a:schemeClr val="bg1"/>
                  </a:solidFill>
                </a:rPr>
                <a:t>Mora vs. </a:t>
              </a:r>
              <a:r>
                <a:rPr lang="en-US" sz="6000" dirty="0" err="1" smtClean="0">
                  <a:solidFill>
                    <a:schemeClr val="bg1"/>
                  </a:solidFill>
                </a:rPr>
                <a:t>Benihana</a:t>
              </a:r>
              <a:endParaRPr lang="en-US" sz="5700" b="1" dirty="0" smtClean="0">
                <a:solidFill>
                  <a:schemeClr val="bg1"/>
                </a:solidFill>
              </a:endParaRPr>
            </a:p>
          </p:txBody>
        </p:sp>
      </p:grpSp>
      <p:sp>
        <p:nvSpPr>
          <p:cNvPr id="2" name="Rectangle 1"/>
          <p:cNvSpPr/>
          <p:nvPr/>
        </p:nvSpPr>
        <p:spPr>
          <a:xfrm>
            <a:off x="0" y="2090058"/>
            <a:ext cx="10611853" cy="21292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849086" y="2613507"/>
            <a:ext cx="10672354" cy="3231654"/>
          </a:xfrm>
          <a:prstGeom prst="rect">
            <a:avLst/>
          </a:prstGeom>
          <a:noFill/>
        </p:spPr>
        <p:txBody>
          <a:bodyPr wrap="square" rtlCol="0">
            <a:spAutoFit/>
          </a:bodyPr>
          <a:lstStyle/>
          <a:p>
            <a:pPr marL="285750" lvl="0" indent="-285750">
              <a:buFont typeface="Arial" panose="020B0604020202020204" pitchFamily="34" charset="0"/>
              <a:buChar char="•"/>
            </a:pPr>
            <a:r>
              <a:rPr lang="en-US" sz="1700" dirty="0"/>
              <a:t>Applicant was working </a:t>
            </a:r>
            <a:r>
              <a:rPr lang="en-US" sz="1700" dirty="0" smtClean="0"/>
              <a:t>and </a:t>
            </a:r>
            <a:r>
              <a:rPr lang="en-US" sz="1700" dirty="0"/>
              <a:t>was terminated for cause.  Once terminated modified duties were no longer available and he could not work based on the fact he was temporary totally disabled.  It was found that an Applicant’s termination for cause (being late and making more food than food ticket indicated) did not preclude his entitlement to temporary disability benefits, where applicant was temporarily totally disabled and it was his temporary total disability that took him out of labor market and caused his wage loss. </a:t>
            </a:r>
            <a:endParaRPr lang="en-US" sz="1700" dirty="0" smtClean="0"/>
          </a:p>
          <a:p>
            <a:pPr marL="285750" lvl="0" indent="-285750">
              <a:buFont typeface="Arial" panose="020B0604020202020204" pitchFamily="34" charset="0"/>
              <a:buChar char="•"/>
            </a:pPr>
            <a:endParaRPr lang="en-US" sz="1700" dirty="0"/>
          </a:p>
          <a:p>
            <a:pPr marL="285750" lvl="0" indent="-285750">
              <a:buFont typeface="Arial" panose="020B0604020202020204" pitchFamily="34" charset="0"/>
              <a:buChar char="•"/>
            </a:pPr>
            <a:r>
              <a:rPr lang="en-US" sz="1700" dirty="0"/>
              <a:t>“An employee is not entitled to temporary disability when he suffers wage loss for other reasons than the industrial disability. While a termination for cause is “tantamount to a refusal to perform modified work ... [because] it is the applicant's conduct, rather than the work injury, which is disqualifying the applicant from employment,” in situations where there is no modified work either because it is not available or because the worker is not qualified for one, it cannot be said that the wage loss was the result of the termination for cause.”</a:t>
            </a:r>
          </a:p>
          <a:p>
            <a:pPr lvl="0"/>
            <a:endParaRPr lang="en-US" sz="1700" dirty="0"/>
          </a:p>
        </p:txBody>
      </p:sp>
    </p:spTree>
    <p:extLst>
      <p:ext uri="{BB962C8B-B14F-4D97-AF65-F5344CB8AC3E}">
        <p14:creationId xmlns:p14="http://schemas.microsoft.com/office/powerpoint/2010/main" val="221115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descr="geometric abstract image">
            <a:extLst>
              <a:ext uri="{FF2B5EF4-FFF2-40B4-BE49-F238E27FC236}">
                <a16:creationId xmlns:a16="http://schemas.microsoft.com/office/drawing/2014/main" id="{1F6EA444-CCD5-43A4-848C-62DE7C63DDF9}"/>
              </a:ext>
              <a:ext uri="{C183D7F6-B498-43B3-948B-1728B52AA6E4}">
                <adec:decorative xmlns="" xmlns:adec="http://schemas.microsoft.com/office/drawing/2017/decorative" val="0"/>
              </a:ext>
            </a:extLst>
          </p:cNvPr>
          <p:cNvPicPr>
            <a:picLocks noChangeAspect="1"/>
          </p:cNvPicPr>
          <p:nvPr/>
        </p:nvPicPr>
        <p:blipFill rotWithShape="1">
          <a:blip r:embed="rId2">
            <a:duotone>
              <a:prstClr val="black"/>
              <a:srgbClr val="0078D2">
                <a:tint val="45000"/>
                <a:satMod val="400000"/>
              </a:srgbClr>
            </a:duotone>
          </a:blip>
          <a:srcRect l="317" t="1116" r="37867" b="46686"/>
          <a:stretch/>
        </p:blipFill>
        <p:spPr>
          <a:xfrm>
            <a:off x="0" y="-10633"/>
            <a:ext cx="12215191" cy="6891051"/>
          </a:xfrm>
          <a:prstGeom prst="rect">
            <a:avLst/>
          </a:prstGeom>
        </p:spPr>
      </p:pic>
      <p:sp>
        <p:nvSpPr>
          <p:cNvPr id="8" name="Chord 7"/>
          <p:cNvSpPr/>
          <p:nvPr/>
        </p:nvSpPr>
        <p:spPr>
          <a:xfrm rot="5016032">
            <a:off x="2642630" y="1313250"/>
            <a:ext cx="2444783" cy="12544621"/>
          </a:xfrm>
          <a:prstGeom prst="chord">
            <a:avLst>
              <a:gd name="adj1" fmla="val 6497853"/>
              <a:gd name="adj2" fmla="val 16200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08284" y="6335143"/>
            <a:ext cx="12312316" cy="307777"/>
          </a:xfrm>
          <a:prstGeom prst="rect">
            <a:avLst/>
          </a:prstGeom>
          <a:noFill/>
        </p:spPr>
        <p:txBody>
          <a:bodyPr wrap="square" rtlCol="0">
            <a:spAutoFit/>
          </a:bodyPr>
          <a:lstStyle/>
          <a:p>
            <a:pPr algn="ctr"/>
            <a:r>
              <a:rPr lang="en-US" sz="1400" dirty="0" smtClean="0"/>
              <a:t>      </a:t>
            </a:r>
            <a:r>
              <a:rPr lang="en-US" sz="1400" dirty="0" smtClean="0"/>
              <a:t>Brent Rose</a:t>
            </a:r>
            <a:r>
              <a:rPr lang="en-US" sz="1400" dirty="0" smtClean="0"/>
              <a:t>               </a:t>
            </a:r>
            <a:r>
              <a:rPr lang="en-US" sz="1400" dirty="0" smtClean="0"/>
              <a:t>black and rose</a:t>
            </a:r>
            <a:endParaRPr lang="en-US" sz="1400"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20080" y="6335143"/>
            <a:ext cx="455758" cy="327837"/>
          </a:xfrm>
          <a:prstGeom prst="rect">
            <a:avLst/>
          </a:prstGeom>
        </p:spPr>
      </p:pic>
      <p:sp>
        <p:nvSpPr>
          <p:cNvPr id="2" name="Rectangle 1"/>
          <p:cNvSpPr/>
          <p:nvPr/>
        </p:nvSpPr>
        <p:spPr>
          <a:xfrm>
            <a:off x="-9728" y="-20681"/>
            <a:ext cx="8443609" cy="1698256"/>
          </a:xfrm>
          <a:custGeom>
            <a:avLst/>
            <a:gdLst>
              <a:gd name="connsiteX0" fmla="*/ 0 w 9114817"/>
              <a:gd name="connsiteY0" fmla="*/ 0 h 1663430"/>
              <a:gd name="connsiteX1" fmla="*/ 9114817 w 9114817"/>
              <a:gd name="connsiteY1" fmla="*/ 0 h 1663430"/>
              <a:gd name="connsiteX2" fmla="*/ 9114817 w 9114817"/>
              <a:gd name="connsiteY2" fmla="*/ 1663430 h 1663430"/>
              <a:gd name="connsiteX3" fmla="*/ 0 w 9114817"/>
              <a:gd name="connsiteY3" fmla="*/ 1663430 h 1663430"/>
              <a:gd name="connsiteX4" fmla="*/ 0 w 9114817"/>
              <a:gd name="connsiteY4" fmla="*/ 0 h 1663430"/>
              <a:gd name="connsiteX0" fmla="*/ 0 w 9114817"/>
              <a:gd name="connsiteY0" fmla="*/ 0 h 1663430"/>
              <a:gd name="connsiteX1" fmla="*/ 9114817 w 9114817"/>
              <a:gd name="connsiteY1" fmla="*/ 0 h 1663430"/>
              <a:gd name="connsiteX2" fmla="*/ 4990289 w 9114817"/>
              <a:gd name="connsiteY2" fmla="*/ 1400783 h 1663430"/>
              <a:gd name="connsiteX3" fmla="*/ 0 w 9114817"/>
              <a:gd name="connsiteY3" fmla="*/ 1663430 h 1663430"/>
              <a:gd name="connsiteX4" fmla="*/ 0 w 9114817"/>
              <a:gd name="connsiteY4" fmla="*/ 0 h 1663430"/>
              <a:gd name="connsiteX0" fmla="*/ 0 w 8394971"/>
              <a:gd name="connsiteY0" fmla="*/ 0 h 1663430"/>
              <a:gd name="connsiteX1" fmla="*/ 8394971 w 8394971"/>
              <a:gd name="connsiteY1" fmla="*/ 9728 h 1663430"/>
              <a:gd name="connsiteX2" fmla="*/ 4990289 w 8394971"/>
              <a:gd name="connsiteY2" fmla="*/ 1400783 h 1663430"/>
              <a:gd name="connsiteX3" fmla="*/ 0 w 8394971"/>
              <a:gd name="connsiteY3" fmla="*/ 1663430 h 1663430"/>
              <a:gd name="connsiteX4" fmla="*/ 0 w 8394971"/>
              <a:gd name="connsiteY4" fmla="*/ 0 h 1663430"/>
              <a:gd name="connsiteX0" fmla="*/ 0 w 8394971"/>
              <a:gd name="connsiteY0" fmla="*/ 0 h 1663430"/>
              <a:gd name="connsiteX1" fmla="*/ 8394971 w 8394971"/>
              <a:gd name="connsiteY1" fmla="*/ 9728 h 1663430"/>
              <a:gd name="connsiteX2" fmla="*/ 4990289 w 8394971"/>
              <a:gd name="connsiteY2" fmla="*/ 1400783 h 1663430"/>
              <a:gd name="connsiteX3" fmla="*/ 0 w 8394971"/>
              <a:gd name="connsiteY3" fmla="*/ 1663430 h 1663430"/>
              <a:gd name="connsiteX4" fmla="*/ 0 w 8394971"/>
              <a:gd name="connsiteY4" fmla="*/ 0 h 1663430"/>
              <a:gd name="connsiteX0" fmla="*/ 0 w 8394971"/>
              <a:gd name="connsiteY0" fmla="*/ 0 h 1663430"/>
              <a:gd name="connsiteX1" fmla="*/ 8394971 w 8394971"/>
              <a:gd name="connsiteY1" fmla="*/ 9728 h 1663430"/>
              <a:gd name="connsiteX2" fmla="*/ 4990289 w 8394971"/>
              <a:gd name="connsiteY2" fmla="*/ 1400783 h 1663430"/>
              <a:gd name="connsiteX3" fmla="*/ 0 w 8394971"/>
              <a:gd name="connsiteY3" fmla="*/ 1663430 h 1663430"/>
              <a:gd name="connsiteX4" fmla="*/ 0 w 8394971"/>
              <a:gd name="connsiteY4" fmla="*/ 0 h 1663430"/>
              <a:gd name="connsiteX0" fmla="*/ 0 w 8443609"/>
              <a:gd name="connsiteY0" fmla="*/ 0 h 1663430"/>
              <a:gd name="connsiteX1" fmla="*/ 8443609 w 8443609"/>
              <a:gd name="connsiteY1" fmla="*/ 9728 h 1663430"/>
              <a:gd name="connsiteX2" fmla="*/ 4990289 w 8443609"/>
              <a:gd name="connsiteY2" fmla="*/ 1400783 h 1663430"/>
              <a:gd name="connsiteX3" fmla="*/ 0 w 8443609"/>
              <a:gd name="connsiteY3" fmla="*/ 1663430 h 1663430"/>
              <a:gd name="connsiteX4" fmla="*/ 0 w 8443609"/>
              <a:gd name="connsiteY4" fmla="*/ 0 h 1663430"/>
              <a:gd name="connsiteX0" fmla="*/ 0 w 8443609"/>
              <a:gd name="connsiteY0" fmla="*/ 0 h 1663430"/>
              <a:gd name="connsiteX1" fmla="*/ 8443609 w 8443609"/>
              <a:gd name="connsiteY1" fmla="*/ 9728 h 1663430"/>
              <a:gd name="connsiteX2" fmla="*/ 4990289 w 8443609"/>
              <a:gd name="connsiteY2" fmla="*/ 1400783 h 1663430"/>
              <a:gd name="connsiteX3" fmla="*/ 0 w 8443609"/>
              <a:gd name="connsiteY3" fmla="*/ 1663430 h 1663430"/>
              <a:gd name="connsiteX4" fmla="*/ 0 w 8443609"/>
              <a:gd name="connsiteY4" fmla="*/ 0 h 1663430"/>
              <a:gd name="connsiteX0" fmla="*/ 0 w 8443609"/>
              <a:gd name="connsiteY0" fmla="*/ 0 h 1536971"/>
              <a:gd name="connsiteX1" fmla="*/ 8443609 w 8443609"/>
              <a:gd name="connsiteY1" fmla="*/ 9728 h 1536971"/>
              <a:gd name="connsiteX2" fmla="*/ 4990289 w 8443609"/>
              <a:gd name="connsiteY2" fmla="*/ 1400783 h 1536971"/>
              <a:gd name="connsiteX3" fmla="*/ 0 w 8443609"/>
              <a:gd name="connsiteY3" fmla="*/ 1536971 h 1536971"/>
              <a:gd name="connsiteX4" fmla="*/ 0 w 8443609"/>
              <a:gd name="connsiteY4" fmla="*/ 0 h 1536971"/>
              <a:gd name="connsiteX0" fmla="*/ 0 w 8443609"/>
              <a:gd name="connsiteY0" fmla="*/ 0 h 1702263"/>
              <a:gd name="connsiteX1" fmla="*/ 8443609 w 8443609"/>
              <a:gd name="connsiteY1" fmla="*/ 9728 h 1702263"/>
              <a:gd name="connsiteX2" fmla="*/ 4990289 w 8443609"/>
              <a:gd name="connsiteY2" fmla="*/ 1400783 h 1702263"/>
              <a:gd name="connsiteX3" fmla="*/ 0 w 8443609"/>
              <a:gd name="connsiteY3" fmla="*/ 1536971 h 1702263"/>
              <a:gd name="connsiteX4" fmla="*/ 0 w 8443609"/>
              <a:gd name="connsiteY4" fmla="*/ 0 h 1702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3609" h="1702263">
                <a:moveTo>
                  <a:pt x="0" y="0"/>
                </a:moveTo>
                <a:lnTo>
                  <a:pt x="8443609" y="9728"/>
                </a:lnTo>
                <a:cubicBezTo>
                  <a:pt x="6053846" y="1387812"/>
                  <a:pt x="6125183" y="937098"/>
                  <a:pt x="4990289" y="1400783"/>
                </a:cubicBezTo>
                <a:cubicBezTo>
                  <a:pt x="3326859" y="1446179"/>
                  <a:pt x="2733473" y="1958503"/>
                  <a:pt x="0" y="1536971"/>
                </a:cubicBezTo>
                <a:lnTo>
                  <a:pt x="0"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1354774" y="565384"/>
            <a:ext cx="9386371" cy="1177863"/>
            <a:chOff x="0" y="750728"/>
            <a:chExt cx="9233446" cy="1177863"/>
          </a:xfrm>
        </p:grpSpPr>
        <p:sp>
          <p:nvSpPr>
            <p:cNvPr id="4" name="Rectangle 3"/>
            <p:cNvSpPr/>
            <p:nvPr/>
          </p:nvSpPr>
          <p:spPr>
            <a:xfrm>
              <a:off x="0" y="750728"/>
              <a:ext cx="9233446" cy="1177863"/>
            </a:xfrm>
            <a:prstGeom prst="rect">
              <a:avLst/>
            </a:prstGeom>
            <a:solidFill>
              <a:schemeClr val="tx1"/>
            </a:solidFill>
            <a:ln>
              <a:noFill/>
            </a:ln>
            <a:effectLst>
              <a:outerShdw blurRad="165100" dist="152400" dir="5400000" sx="103000" sy="103000" algn="tl" rotWithShape="0">
                <a:prstClr val="black">
                  <a:alpha val="29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TextBox 4"/>
            <p:cNvSpPr txBox="1"/>
            <p:nvPr/>
          </p:nvSpPr>
          <p:spPr>
            <a:xfrm>
              <a:off x="0" y="854911"/>
              <a:ext cx="9233446" cy="969496"/>
            </a:xfrm>
            <a:prstGeom prst="rect">
              <a:avLst/>
            </a:prstGeom>
            <a:noFill/>
          </p:spPr>
          <p:txBody>
            <a:bodyPr wrap="square" rtlCol="0">
              <a:spAutoFit/>
            </a:bodyPr>
            <a:lstStyle/>
            <a:p>
              <a:pPr algn="ctr"/>
              <a:r>
                <a:rPr lang="en-US" sz="5700" dirty="0" smtClean="0">
                  <a:solidFill>
                    <a:schemeClr val="bg1"/>
                  </a:solidFill>
                </a:rPr>
                <a:t>SB335</a:t>
              </a:r>
              <a:endParaRPr lang="en-US" sz="5700" dirty="0" smtClean="0">
                <a:solidFill>
                  <a:schemeClr val="bg1"/>
                </a:solidFill>
              </a:endParaRPr>
            </a:p>
          </p:txBody>
        </p:sp>
      </p:grpSp>
      <p:sp>
        <p:nvSpPr>
          <p:cNvPr id="15" name="TextBox 14"/>
          <p:cNvSpPr txBox="1"/>
          <p:nvPr/>
        </p:nvSpPr>
        <p:spPr>
          <a:xfrm>
            <a:off x="-119270" y="2081243"/>
            <a:ext cx="12334461" cy="2739211"/>
          </a:xfrm>
          <a:prstGeom prst="rect">
            <a:avLst/>
          </a:prstGeom>
          <a:noFill/>
        </p:spPr>
        <p:txBody>
          <a:bodyPr wrap="square" rtlCol="0">
            <a:spAutoFit/>
          </a:bodyPr>
          <a:lstStyle/>
          <a:p>
            <a:pPr algn="ctr"/>
            <a:r>
              <a:rPr lang="en-US" sz="4400" dirty="0" smtClean="0"/>
              <a:t>What is it?</a:t>
            </a:r>
          </a:p>
          <a:p>
            <a:pPr algn="ctr"/>
            <a:endParaRPr lang="en-US" sz="3200" dirty="0" smtClean="0"/>
          </a:p>
          <a:p>
            <a:pPr algn="ctr"/>
            <a:r>
              <a:rPr lang="en-US" sz="3200" dirty="0" smtClean="0"/>
              <a:t>Proposal to amend California Labor Code sections</a:t>
            </a:r>
          </a:p>
          <a:p>
            <a:pPr algn="ctr"/>
            <a:r>
              <a:rPr lang="en-US" sz="3200" dirty="0" smtClean="0"/>
              <a:t>3212.86, 3212.87, 3212.88, 3761, and 5402, as</a:t>
            </a:r>
          </a:p>
          <a:p>
            <a:pPr algn="ctr"/>
            <a:r>
              <a:rPr lang="en-US" sz="3200" dirty="0" smtClean="0"/>
              <a:t>well as add Labor Code section 5814.3.</a:t>
            </a:r>
          </a:p>
        </p:txBody>
      </p:sp>
    </p:spTree>
    <p:extLst>
      <p:ext uri="{BB962C8B-B14F-4D97-AF65-F5344CB8AC3E}">
        <p14:creationId xmlns:p14="http://schemas.microsoft.com/office/powerpoint/2010/main" val="8115920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eometric abstract image">
            <a:extLst>
              <a:ext uri="{FF2B5EF4-FFF2-40B4-BE49-F238E27FC236}">
                <a16:creationId xmlns:a16="http://schemas.microsoft.com/office/drawing/2014/main" id="{1F6EA444-CCD5-43A4-848C-62DE7C63DDF9}"/>
              </a:ext>
              <a:ext uri="{C183D7F6-B498-43B3-948B-1728B52AA6E4}">
                <adec:decorative xmlns="" xmlns:adec="http://schemas.microsoft.com/office/drawing/2017/decorative" val="0"/>
              </a:ext>
            </a:extLst>
          </p:cNvPr>
          <p:cNvPicPr>
            <a:picLocks noChangeAspect="1"/>
          </p:cNvPicPr>
          <p:nvPr/>
        </p:nvPicPr>
        <p:blipFill rotWithShape="1">
          <a:blip r:embed="rId2">
            <a:duotone>
              <a:prstClr val="black"/>
              <a:srgbClr val="0078D2">
                <a:tint val="45000"/>
                <a:satMod val="400000"/>
              </a:srgbClr>
            </a:duotone>
          </a:blip>
          <a:srcRect t="10360" r="9091" b="10360"/>
          <a:stretch/>
        </p:blipFill>
        <p:spPr>
          <a:xfrm>
            <a:off x="0" y="0"/>
            <a:ext cx="12192000" cy="6857991"/>
          </a:xfrm>
          <a:prstGeom prst="rect">
            <a:avLst/>
          </a:prstGeom>
        </p:spPr>
      </p:pic>
      <p:sp>
        <p:nvSpPr>
          <p:cNvPr id="5" name="Rectangle 4"/>
          <p:cNvSpPr/>
          <p:nvPr/>
        </p:nvSpPr>
        <p:spPr>
          <a:xfrm>
            <a:off x="9114891" y="3981159"/>
            <a:ext cx="3077109" cy="19211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83397" y="4065250"/>
            <a:ext cx="1730720" cy="1248477"/>
          </a:xfrm>
          <a:prstGeom prst="rect">
            <a:avLst/>
          </a:prstGeom>
        </p:spPr>
      </p:pic>
      <p:sp>
        <p:nvSpPr>
          <p:cNvPr id="7" name="TextBox 6"/>
          <p:cNvSpPr txBox="1"/>
          <p:nvPr/>
        </p:nvSpPr>
        <p:spPr>
          <a:xfrm>
            <a:off x="9108540" y="5230660"/>
            <a:ext cx="3080284" cy="677108"/>
          </a:xfrm>
          <a:prstGeom prst="rect">
            <a:avLst/>
          </a:prstGeom>
          <a:noFill/>
        </p:spPr>
        <p:txBody>
          <a:bodyPr wrap="square" rtlCol="0">
            <a:spAutoFit/>
          </a:bodyPr>
          <a:lstStyle/>
          <a:p>
            <a:pPr algn="ctr"/>
            <a:r>
              <a:rPr lang="en-US" sz="2400" dirty="0" smtClean="0"/>
              <a:t>black and rose</a:t>
            </a:r>
          </a:p>
          <a:p>
            <a:pPr algn="ctr"/>
            <a:r>
              <a:rPr lang="en-US" sz="1400" dirty="0" smtClean="0"/>
              <a:t>the workplace attorneys</a:t>
            </a:r>
            <a:endParaRPr lang="en-US" sz="1400" dirty="0"/>
          </a:p>
        </p:txBody>
      </p:sp>
      <p:sp>
        <p:nvSpPr>
          <p:cNvPr id="8" name="Rectangle 7"/>
          <p:cNvSpPr/>
          <p:nvPr/>
        </p:nvSpPr>
        <p:spPr>
          <a:xfrm>
            <a:off x="0" y="3981159"/>
            <a:ext cx="8974437" cy="1921155"/>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TextBox 10"/>
          <p:cNvSpPr txBox="1"/>
          <p:nvPr/>
        </p:nvSpPr>
        <p:spPr>
          <a:xfrm>
            <a:off x="259644" y="4203072"/>
            <a:ext cx="8520994" cy="1523494"/>
          </a:xfrm>
          <a:prstGeom prst="rect">
            <a:avLst/>
          </a:prstGeom>
          <a:noFill/>
        </p:spPr>
        <p:txBody>
          <a:bodyPr wrap="square" rtlCol="0">
            <a:spAutoFit/>
          </a:bodyPr>
          <a:lstStyle/>
          <a:p>
            <a:r>
              <a:rPr lang="en-US" sz="5700" dirty="0" smtClean="0">
                <a:solidFill>
                  <a:schemeClr val="bg1"/>
                </a:solidFill>
              </a:rPr>
              <a:t>SB335 and Case Law Update</a:t>
            </a:r>
          </a:p>
          <a:p>
            <a:endParaRPr lang="en-US" dirty="0" smtClean="0">
              <a:solidFill>
                <a:schemeClr val="bg1"/>
              </a:solidFill>
            </a:endParaRPr>
          </a:p>
          <a:p>
            <a:r>
              <a:rPr lang="en-US" dirty="0" smtClean="0">
                <a:solidFill>
                  <a:schemeClr val="bg1"/>
                </a:solidFill>
              </a:rPr>
              <a:t>Presented by Brent Rose, Jim Black, Oksana Vovk, and Luis Chavez of Black and Rose, LLP</a:t>
            </a:r>
            <a:endParaRPr lang="en-US" dirty="0">
              <a:solidFill>
                <a:schemeClr val="bg1"/>
              </a:solidFill>
            </a:endParaRPr>
          </a:p>
        </p:txBody>
      </p:sp>
    </p:spTree>
    <p:extLst>
      <p:ext uri="{BB962C8B-B14F-4D97-AF65-F5344CB8AC3E}">
        <p14:creationId xmlns:p14="http://schemas.microsoft.com/office/powerpoint/2010/main" val="37762736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eometric abstract image">
            <a:extLst>
              <a:ext uri="{FF2B5EF4-FFF2-40B4-BE49-F238E27FC236}">
                <a16:creationId xmlns:a16="http://schemas.microsoft.com/office/drawing/2014/main" id="{1F6EA444-CCD5-43A4-848C-62DE7C63DDF9}"/>
              </a:ext>
              <a:ext uri="{C183D7F6-B498-43B3-948B-1728B52AA6E4}">
                <adec:decorative xmlns="" xmlns:adec="http://schemas.microsoft.com/office/drawing/2017/decorative" val="0"/>
              </a:ext>
            </a:extLst>
          </p:cNvPr>
          <p:cNvPicPr>
            <a:picLocks noChangeAspect="1"/>
          </p:cNvPicPr>
          <p:nvPr/>
        </p:nvPicPr>
        <p:blipFill rotWithShape="1">
          <a:blip r:embed="rId2">
            <a:duotone>
              <a:prstClr val="black"/>
              <a:srgbClr val="0078D2">
                <a:tint val="45000"/>
                <a:satMod val="400000"/>
              </a:srgbClr>
            </a:duotone>
          </a:blip>
          <a:srcRect l="628" t="2511" r="5872" b="52616"/>
          <a:stretch/>
        </p:blipFill>
        <p:spPr>
          <a:xfrm>
            <a:off x="1" y="-10632"/>
            <a:ext cx="12191999" cy="3916426"/>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20080" y="6335143"/>
            <a:ext cx="455758" cy="327837"/>
          </a:xfrm>
          <a:prstGeom prst="rect">
            <a:avLst/>
          </a:prstGeom>
        </p:spPr>
      </p:pic>
      <p:sp>
        <p:nvSpPr>
          <p:cNvPr id="19" name="TextBox 18"/>
          <p:cNvSpPr txBox="1"/>
          <p:nvPr/>
        </p:nvSpPr>
        <p:spPr>
          <a:xfrm>
            <a:off x="-108284" y="6335143"/>
            <a:ext cx="12312316" cy="307777"/>
          </a:xfrm>
          <a:prstGeom prst="rect">
            <a:avLst/>
          </a:prstGeom>
          <a:noFill/>
        </p:spPr>
        <p:txBody>
          <a:bodyPr wrap="square" rtlCol="0">
            <a:spAutoFit/>
          </a:bodyPr>
          <a:lstStyle/>
          <a:p>
            <a:pPr algn="ctr"/>
            <a:r>
              <a:rPr lang="en-US" sz="1400" dirty="0" smtClean="0"/>
              <a:t>      </a:t>
            </a:r>
            <a:r>
              <a:rPr lang="en-US" sz="1400" dirty="0" smtClean="0"/>
              <a:t>Brent Rose</a:t>
            </a:r>
            <a:r>
              <a:rPr lang="en-US" sz="1400" dirty="0" smtClean="0"/>
              <a:t>               </a:t>
            </a:r>
            <a:r>
              <a:rPr lang="en-US" sz="1400" dirty="0" smtClean="0"/>
              <a:t>black and rose</a:t>
            </a:r>
            <a:endParaRPr lang="en-US" sz="1400" dirty="0"/>
          </a:p>
        </p:txBody>
      </p:sp>
      <p:sp>
        <p:nvSpPr>
          <p:cNvPr id="13" name="Moon 12"/>
          <p:cNvSpPr/>
          <p:nvPr/>
        </p:nvSpPr>
        <p:spPr>
          <a:xfrm rot="15334431">
            <a:off x="3276764" y="-2927402"/>
            <a:ext cx="6043026" cy="11810580"/>
          </a:xfrm>
          <a:custGeom>
            <a:avLst/>
            <a:gdLst>
              <a:gd name="connsiteX0" fmla="*/ 4809982 w 4809982"/>
              <a:gd name="connsiteY0" fmla="*/ 15564487 h 15564487"/>
              <a:gd name="connsiteX1" fmla="*/ 0 w 4809982"/>
              <a:gd name="connsiteY1" fmla="*/ 7782243 h 15564487"/>
              <a:gd name="connsiteX2" fmla="*/ 4809982 w 4809982"/>
              <a:gd name="connsiteY2" fmla="*/ -1 h 15564487"/>
              <a:gd name="connsiteX3" fmla="*/ 1864254 w 4809982"/>
              <a:gd name="connsiteY3" fmla="*/ 7782243 h 15564487"/>
              <a:gd name="connsiteX4" fmla="*/ 4809984 w 4809982"/>
              <a:gd name="connsiteY4" fmla="*/ 15564487 h 15564487"/>
              <a:gd name="connsiteX5" fmla="*/ 4809982 w 4809982"/>
              <a:gd name="connsiteY5" fmla="*/ 15564487 h 15564487"/>
              <a:gd name="connsiteX0" fmla="*/ 2447119 w 5018216"/>
              <a:gd name="connsiteY0" fmla="*/ 11611985 h 15564488"/>
              <a:gd name="connsiteX1" fmla="*/ 208232 w 5018216"/>
              <a:gd name="connsiteY1" fmla="*/ 7782244 h 15564488"/>
              <a:gd name="connsiteX2" fmla="*/ 5018214 w 5018216"/>
              <a:gd name="connsiteY2" fmla="*/ 0 h 15564488"/>
              <a:gd name="connsiteX3" fmla="*/ 2072486 w 5018216"/>
              <a:gd name="connsiteY3" fmla="*/ 7782244 h 15564488"/>
              <a:gd name="connsiteX4" fmla="*/ 5018216 w 5018216"/>
              <a:gd name="connsiteY4" fmla="*/ 15564488 h 15564488"/>
              <a:gd name="connsiteX5" fmla="*/ 2447119 w 5018216"/>
              <a:gd name="connsiteY5" fmla="*/ 11611985 h 15564488"/>
              <a:gd name="connsiteX0" fmla="*/ 2447119 w 5018214"/>
              <a:gd name="connsiteY0" fmla="*/ 11611985 h 11611985"/>
              <a:gd name="connsiteX1" fmla="*/ 208232 w 5018214"/>
              <a:gd name="connsiteY1" fmla="*/ 7782244 h 11611985"/>
              <a:gd name="connsiteX2" fmla="*/ 5018214 w 5018214"/>
              <a:gd name="connsiteY2" fmla="*/ 0 h 11611985"/>
              <a:gd name="connsiteX3" fmla="*/ 2072486 w 5018214"/>
              <a:gd name="connsiteY3" fmla="*/ 7782244 h 11611985"/>
              <a:gd name="connsiteX4" fmla="*/ 1864811 w 5018214"/>
              <a:gd name="connsiteY4" fmla="*/ 11516141 h 11611985"/>
              <a:gd name="connsiteX5" fmla="*/ 2447119 w 5018214"/>
              <a:gd name="connsiteY5" fmla="*/ 11611985 h 11611985"/>
              <a:gd name="connsiteX0" fmla="*/ 1205351 w 6705875"/>
              <a:gd name="connsiteY0" fmla="*/ 12827679 h 12827679"/>
              <a:gd name="connsiteX1" fmla="*/ 1895893 w 6705875"/>
              <a:gd name="connsiteY1" fmla="*/ 7782244 h 12827679"/>
              <a:gd name="connsiteX2" fmla="*/ 6705875 w 6705875"/>
              <a:gd name="connsiteY2" fmla="*/ 0 h 12827679"/>
              <a:gd name="connsiteX3" fmla="*/ 3760147 w 6705875"/>
              <a:gd name="connsiteY3" fmla="*/ 7782244 h 12827679"/>
              <a:gd name="connsiteX4" fmla="*/ 3552472 w 6705875"/>
              <a:gd name="connsiteY4" fmla="*/ 11516141 h 12827679"/>
              <a:gd name="connsiteX5" fmla="*/ 1205351 w 6705875"/>
              <a:gd name="connsiteY5" fmla="*/ 12827679 h 12827679"/>
              <a:gd name="connsiteX0" fmla="*/ 1205351 w 6705875"/>
              <a:gd name="connsiteY0" fmla="*/ 12827679 h 12827679"/>
              <a:gd name="connsiteX1" fmla="*/ 1895893 w 6705875"/>
              <a:gd name="connsiteY1" fmla="*/ 7782244 h 12827679"/>
              <a:gd name="connsiteX2" fmla="*/ 6705875 w 6705875"/>
              <a:gd name="connsiteY2" fmla="*/ 0 h 12827679"/>
              <a:gd name="connsiteX3" fmla="*/ 3760147 w 6705875"/>
              <a:gd name="connsiteY3" fmla="*/ 7782244 h 12827679"/>
              <a:gd name="connsiteX4" fmla="*/ 1485553 w 6705875"/>
              <a:gd name="connsiteY4" fmla="*/ 12157909 h 12827679"/>
              <a:gd name="connsiteX5" fmla="*/ 1205351 w 6705875"/>
              <a:gd name="connsiteY5" fmla="*/ 12827679 h 12827679"/>
              <a:gd name="connsiteX0" fmla="*/ 1205351 w 6705875"/>
              <a:gd name="connsiteY0" fmla="*/ 12827679 h 12827679"/>
              <a:gd name="connsiteX1" fmla="*/ 1895893 w 6705875"/>
              <a:gd name="connsiteY1" fmla="*/ 7782244 h 12827679"/>
              <a:gd name="connsiteX2" fmla="*/ 6705875 w 6705875"/>
              <a:gd name="connsiteY2" fmla="*/ 0 h 12827679"/>
              <a:gd name="connsiteX3" fmla="*/ 3760147 w 6705875"/>
              <a:gd name="connsiteY3" fmla="*/ 7782244 h 12827679"/>
              <a:gd name="connsiteX4" fmla="*/ 1485553 w 6705875"/>
              <a:gd name="connsiteY4" fmla="*/ 12157909 h 12827679"/>
              <a:gd name="connsiteX5" fmla="*/ 1205351 w 6705875"/>
              <a:gd name="connsiteY5" fmla="*/ 12827679 h 12827679"/>
              <a:gd name="connsiteX0" fmla="*/ 976169 w 7742612"/>
              <a:gd name="connsiteY0" fmla="*/ 13554106 h 13554106"/>
              <a:gd name="connsiteX1" fmla="*/ 2932630 w 7742612"/>
              <a:gd name="connsiteY1" fmla="*/ 7782244 h 13554106"/>
              <a:gd name="connsiteX2" fmla="*/ 7742612 w 7742612"/>
              <a:gd name="connsiteY2" fmla="*/ 0 h 13554106"/>
              <a:gd name="connsiteX3" fmla="*/ 4796884 w 7742612"/>
              <a:gd name="connsiteY3" fmla="*/ 7782244 h 13554106"/>
              <a:gd name="connsiteX4" fmla="*/ 2522290 w 7742612"/>
              <a:gd name="connsiteY4" fmla="*/ 12157909 h 13554106"/>
              <a:gd name="connsiteX5" fmla="*/ 976169 w 7742612"/>
              <a:gd name="connsiteY5" fmla="*/ 13554106 h 13554106"/>
              <a:gd name="connsiteX0" fmla="*/ 976169 w 7742612"/>
              <a:gd name="connsiteY0" fmla="*/ 13554106 h 13554106"/>
              <a:gd name="connsiteX1" fmla="*/ 2932630 w 7742612"/>
              <a:gd name="connsiteY1" fmla="*/ 7782244 h 13554106"/>
              <a:gd name="connsiteX2" fmla="*/ 7742612 w 7742612"/>
              <a:gd name="connsiteY2" fmla="*/ 0 h 13554106"/>
              <a:gd name="connsiteX3" fmla="*/ 4796884 w 7742612"/>
              <a:gd name="connsiteY3" fmla="*/ 7782244 h 13554106"/>
              <a:gd name="connsiteX4" fmla="*/ 2195475 w 7742612"/>
              <a:gd name="connsiteY4" fmla="*/ 12694292 h 13554106"/>
              <a:gd name="connsiteX5" fmla="*/ 976169 w 7742612"/>
              <a:gd name="connsiteY5" fmla="*/ 13554106 h 13554106"/>
              <a:gd name="connsiteX0" fmla="*/ 976169 w 7742612"/>
              <a:gd name="connsiteY0" fmla="*/ 13554106 h 13645225"/>
              <a:gd name="connsiteX1" fmla="*/ 2932630 w 7742612"/>
              <a:gd name="connsiteY1" fmla="*/ 7782244 h 13645225"/>
              <a:gd name="connsiteX2" fmla="*/ 7742612 w 7742612"/>
              <a:gd name="connsiteY2" fmla="*/ 0 h 13645225"/>
              <a:gd name="connsiteX3" fmla="*/ 4796884 w 7742612"/>
              <a:gd name="connsiteY3" fmla="*/ 7782244 h 13645225"/>
              <a:gd name="connsiteX4" fmla="*/ 1330400 w 7742612"/>
              <a:gd name="connsiteY4" fmla="*/ 13645225 h 13645225"/>
              <a:gd name="connsiteX5" fmla="*/ 976169 w 7742612"/>
              <a:gd name="connsiteY5" fmla="*/ 13554106 h 13645225"/>
              <a:gd name="connsiteX0" fmla="*/ 971464 w 7554607"/>
              <a:gd name="connsiteY0" fmla="*/ 13156151 h 13247270"/>
              <a:gd name="connsiteX1" fmla="*/ 2927925 w 7554607"/>
              <a:gd name="connsiteY1" fmla="*/ 7384289 h 13247270"/>
              <a:gd name="connsiteX2" fmla="*/ 7554607 w 7554607"/>
              <a:gd name="connsiteY2" fmla="*/ 0 h 13247270"/>
              <a:gd name="connsiteX3" fmla="*/ 4792179 w 7554607"/>
              <a:gd name="connsiteY3" fmla="*/ 7384289 h 13247270"/>
              <a:gd name="connsiteX4" fmla="*/ 1325695 w 7554607"/>
              <a:gd name="connsiteY4" fmla="*/ 13247270 h 13247270"/>
              <a:gd name="connsiteX5" fmla="*/ 971464 w 7554607"/>
              <a:gd name="connsiteY5" fmla="*/ 13156151 h 13247270"/>
              <a:gd name="connsiteX0" fmla="*/ 934415 w 6022410"/>
              <a:gd name="connsiteY0" fmla="*/ 11800796 h 11891915"/>
              <a:gd name="connsiteX1" fmla="*/ 2890876 w 6022410"/>
              <a:gd name="connsiteY1" fmla="*/ 6028934 h 11891915"/>
              <a:gd name="connsiteX2" fmla="*/ 6022410 w 6022410"/>
              <a:gd name="connsiteY2" fmla="*/ 0 h 11891915"/>
              <a:gd name="connsiteX3" fmla="*/ 4755130 w 6022410"/>
              <a:gd name="connsiteY3" fmla="*/ 6028934 h 11891915"/>
              <a:gd name="connsiteX4" fmla="*/ 1288646 w 6022410"/>
              <a:gd name="connsiteY4" fmla="*/ 11891915 h 11891915"/>
              <a:gd name="connsiteX5" fmla="*/ 934415 w 6022410"/>
              <a:gd name="connsiteY5" fmla="*/ 11800796 h 11891915"/>
              <a:gd name="connsiteX0" fmla="*/ 934415 w 6022410"/>
              <a:gd name="connsiteY0" fmla="*/ 11800796 h 11891915"/>
              <a:gd name="connsiteX1" fmla="*/ 2890876 w 6022410"/>
              <a:gd name="connsiteY1" fmla="*/ 6028934 h 11891915"/>
              <a:gd name="connsiteX2" fmla="*/ 6022410 w 6022410"/>
              <a:gd name="connsiteY2" fmla="*/ 0 h 11891915"/>
              <a:gd name="connsiteX3" fmla="*/ 4755130 w 6022410"/>
              <a:gd name="connsiteY3" fmla="*/ 6028934 h 11891915"/>
              <a:gd name="connsiteX4" fmla="*/ 1288646 w 6022410"/>
              <a:gd name="connsiteY4" fmla="*/ 11891915 h 11891915"/>
              <a:gd name="connsiteX5" fmla="*/ 934415 w 6022410"/>
              <a:gd name="connsiteY5" fmla="*/ 11800796 h 11891915"/>
              <a:gd name="connsiteX0" fmla="*/ 943722 w 6416333"/>
              <a:gd name="connsiteY0" fmla="*/ 11985107 h 12076226"/>
              <a:gd name="connsiteX1" fmla="*/ 2900183 w 6416333"/>
              <a:gd name="connsiteY1" fmla="*/ 6213245 h 12076226"/>
              <a:gd name="connsiteX2" fmla="*/ 6416333 w 6416333"/>
              <a:gd name="connsiteY2" fmla="*/ 0 h 12076226"/>
              <a:gd name="connsiteX3" fmla="*/ 4764437 w 6416333"/>
              <a:gd name="connsiteY3" fmla="*/ 6213245 h 12076226"/>
              <a:gd name="connsiteX4" fmla="*/ 1297953 w 6416333"/>
              <a:gd name="connsiteY4" fmla="*/ 12076226 h 12076226"/>
              <a:gd name="connsiteX5" fmla="*/ 943722 w 6416333"/>
              <a:gd name="connsiteY5" fmla="*/ 11985107 h 12076226"/>
              <a:gd name="connsiteX0" fmla="*/ 935791 w 6081027"/>
              <a:gd name="connsiteY0" fmla="*/ 11376260 h 11467379"/>
              <a:gd name="connsiteX1" fmla="*/ 2892252 w 6081027"/>
              <a:gd name="connsiteY1" fmla="*/ 5604398 h 11467379"/>
              <a:gd name="connsiteX2" fmla="*/ 6081027 w 6081027"/>
              <a:gd name="connsiteY2" fmla="*/ 0 h 11467379"/>
              <a:gd name="connsiteX3" fmla="*/ 4756506 w 6081027"/>
              <a:gd name="connsiteY3" fmla="*/ 5604398 h 11467379"/>
              <a:gd name="connsiteX4" fmla="*/ 1290022 w 6081027"/>
              <a:gd name="connsiteY4" fmla="*/ 11467379 h 11467379"/>
              <a:gd name="connsiteX5" fmla="*/ 935791 w 6081027"/>
              <a:gd name="connsiteY5" fmla="*/ 11376260 h 11467379"/>
              <a:gd name="connsiteX0" fmla="*/ 935791 w 6081027"/>
              <a:gd name="connsiteY0" fmla="*/ 11376260 h 11467379"/>
              <a:gd name="connsiteX1" fmla="*/ 2892252 w 6081027"/>
              <a:gd name="connsiteY1" fmla="*/ 5604398 h 11467379"/>
              <a:gd name="connsiteX2" fmla="*/ 6081027 w 6081027"/>
              <a:gd name="connsiteY2" fmla="*/ 0 h 11467379"/>
              <a:gd name="connsiteX3" fmla="*/ 4756506 w 6081027"/>
              <a:gd name="connsiteY3" fmla="*/ 5604398 h 11467379"/>
              <a:gd name="connsiteX4" fmla="*/ 1290022 w 6081027"/>
              <a:gd name="connsiteY4" fmla="*/ 11467379 h 11467379"/>
              <a:gd name="connsiteX5" fmla="*/ 935791 w 6081027"/>
              <a:gd name="connsiteY5" fmla="*/ 11376260 h 11467379"/>
              <a:gd name="connsiteX0" fmla="*/ 935791 w 6081027"/>
              <a:gd name="connsiteY0" fmla="*/ 11576765 h 11667884"/>
              <a:gd name="connsiteX1" fmla="*/ 2892252 w 6081027"/>
              <a:gd name="connsiteY1" fmla="*/ 5804903 h 11667884"/>
              <a:gd name="connsiteX2" fmla="*/ 6081027 w 6081027"/>
              <a:gd name="connsiteY2" fmla="*/ 200505 h 11667884"/>
              <a:gd name="connsiteX3" fmla="*/ 4756506 w 6081027"/>
              <a:gd name="connsiteY3" fmla="*/ 5804903 h 11667884"/>
              <a:gd name="connsiteX4" fmla="*/ 1290022 w 6081027"/>
              <a:gd name="connsiteY4" fmla="*/ 11667884 h 11667884"/>
              <a:gd name="connsiteX5" fmla="*/ 935791 w 6081027"/>
              <a:gd name="connsiteY5" fmla="*/ 11576765 h 11667884"/>
              <a:gd name="connsiteX0" fmla="*/ 941946 w 6087182"/>
              <a:gd name="connsiteY0" fmla="*/ 11569546 h 11660665"/>
              <a:gd name="connsiteX1" fmla="*/ 64814 w 6087182"/>
              <a:gd name="connsiteY1" fmla="*/ 10178773 h 11660665"/>
              <a:gd name="connsiteX2" fmla="*/ 2898407 w 6087182"/>
              <a:gd name="connsiteY2" fmla="*/ 5797684 h 11660665"/>
              <a:gd name="connsiteX3" fmla="*/ 6087182 w 6087182"/>
              <a:gd name="connsiteY3" fmla="*/ 193286 h 11660665"/>
              <a:gd name="connsiteX4" fmla="*/ 4762661 w 6087182"/>
              <a:gd name="connsiteY4" fmla="*/ 5797684 h 11660665"/>
              <a:gd name="connsiteX5" fmla="*/ 1296177 w 6087182"/>
              <a:gd name="connsiteY5" fmla="*/ 11660665 h 11660665"/>
              <a:gd name="connsiteX6" fmla="*/ 941946 w 6087182"/>
              <a:gd name="connsiteY6" fmla="*/ 11569546 h 11660665"/>
              <a:gd name="connsiteX0" fmla="*/ 941946 w 6087182"/>
              <a:gd name="connsiteY0" fmla="*/ 11569546 h 11613833"/>
              <a:gd name="connsiteX1" fmla="*/ 64814 w 6087182"/>
              <a:gd name="connsiteY1" fmla="*/ 10178773 h 11613833"/>
              <a:gd name="connsiteX2" fmla="*/ 2898407 w 6087182"/>
              <a:gd name="connsiteY2" fmla="*/ 5797684 h 11613833"/>
              <a:gd name="connsiteX3" fmla="*/ 6087182 w 6087182"/>
              <a:gd name="connsiteY3" fmla="*/ 193286 h 11613833"/>
              <a:gd name="connsiteX4" fmla="*/ 4762661 w 6087182"/>
              <a:gd name="connsiteY4" fmla="*/ 5797684 h 11613833"/>
              <a:gd name="connsiteX5" fmla="*/ 1348401 w 6087182"/>
              <a:gd name="connsiteY5" fmla="*/ 11613833 h 11613833"/>
              <a:gd name="connsiteX6" fmla="*/ 941946 w 6087182"/>
              <a:gd name="connsiteY6" fmla="*/ 11569546 h 11613833"/>
              <a:gd name="connsiteX0" fmla="*/ 955740 w 6086435"/>
              <a:gd name="connsiteY0" fmla="*/ 11513020 h 11613833"/>
              <a:gd name="connsiteX1" fmla="*/ 64067 w 6086435"/>
              <a:gd name="connsiteY1" fmla="*/ 10178773 h 11613833"/>
              <a:gd name="connsiteX2" fmla="*/ 2897660 w 6086435"/>
              <a:gd name="connsiteY2" fmla="*/ 5797684 h 11613833"/>
              <a:gd name="connsiteX3" fmla="*/ 6086435 w 6086435"/>
              <a:gd name="connsiteY3" fmla="*/ 193286 h 11613833"/>
              <a:gd name="connsiteX4" fmla="*/ 4761914 w 6086435"/>
              <a:gd name="connsiteY4" fmla="*/ 5797684 h 11613833"/>
              <a:gd name="connsiteX5" fmla="*/ 1347654 w 6086435"/>
              <a:gd name="connsiteY5" fmla="*/ 11613833 h 11613833"/>
              <a:gd name="connsiteX6" fmla="*/ 955740 w 6086435"/>
              <a:gd name="connsiteY6" fmla="*/ 11513020 h 11613833"/>
              <a:gd name="connsiteX0" fmla="*/ 955740 w 6086435"/>
              <a:gd name="connsiteY0" fmla="*/ 11513020 h 11584921"/>
              <a:gd name="connsiteX1" fmla="*/ 64067 w 6086435"/>
              <a:gd name="connsiteY1" fmla="*/ 10178773 h 11584921"/>
              <a:gd name="connsiteX2" fmla="*/ 2897660 w 6086435"/>
              <a:gd name="connsiteY2" fmla="*/ 5797684 h 11584921"/>
              <a:gd name="connsiteX3" fmla="*/ 6086435 w 6086435"/>
              <a:gd name="connsiteY3" fmla="*/ 193286 h 11584921"/>
              <a:gd name="connsiteX4" fmla="*/ 4761914 w 6086435"/>
              <a:gd name="connsiteY4" fmla="*/ 5797684 h 11584921"/>
              <a:gd name="connsiteX5" fmla="*/ 1396594 w 6086435"/>
              <a:gd name="connsiteY5" fmla="*/ 11584921 h 11584921"/>
              <a:gd name="connsiteX6" fmla="*/ 955740 w 6086435"/>
              <a:gd name="connsiteY6" fmla="*/ 11513020 h 11584921"/>
              <a:gd name="connsiteX0" fmla="*/ 960492 w 6086181"/>
              <a:gd name="connsiteY0" fmla="*/ 11493557 h 11584921"/>
              <a:gd name="connsiteX1" fmla="*/ 63813 w 6086181"/>
              <a:gd name="connsiteY1" fmla="*/ 10178773 h 11584921"/>
              <a:gd name="connsiteX2" fmla="*/ 2897406 w 6086181"/>
              <a:gd name="connsiteY2" fmla="*/ 5797684 h 11584921"/>
              <a:gd name="connsiteX3" fmla="*/ 6086181 w 6086181"/>
              <a:gd name="connsiteY3" fmla="*/ 193286 h 11584921"/>
              <a:gd name="connsiteX4" fmla="*/ 4761660 w 6086181"/>
              <a:gd name="connsiteY4" fmla="*/ 5797684 h 11584921"/>
              <a:gd name="connsiteX5" fmla="*/ 1396340 w 6086181"/>
              <a:gd name="connsiteY5" fmla="*/ 11584921 h 11584921"/>
              <a:gd name="connsiteX6" fmla="*/ 960492 w 6086181"/>
              <a:gd name="connsiteY6" fmla="*/ 11493557 h 11584921"/>
              <a:gd name="connsiteX0" fmla="*/ 960492 w 6086181"/>
              <a:gd name="connsiteY0" fmla="*/ 11493557 h 11493557"/>
              <a:gd name="connsiteX1" fmla="*/ 63813 w 6086181"/>
              <a:gd name="connsiteY1" fmla="*/ 10178773 h 11493557"/>
              <a:gd name="connsiteX2" fmla="*/ 2897406 w 6086181"/>
              <a:gd name="connsiteY2" fmla="*/ 5797684 h 11493557"/>
              <a:gd name="connsiteX3" fmla="*/ 6086181 w 6086181"/>
              <a:gd name="connsiteY3" fmla="*/ 193286 h 11493557"/>
              <a:gd name="connsiteX4" fmla="*/ 4761660 w 6086181"/>
              <a:gd name="connsiteY4" fmla="*/ 5797684 h 11493557"/>
              <a:gd name="connsiteX5" fmla="*/ 2358573 w 6086181"/>
              <a:gd name="connsiteY5" fmla="*/ 10897625 h 11493557"/>
              <a:gd name="connsiteX6" fmla="*/ 960492 w 6086181"/>
              <a:gd name="connsiteY6" fmla="*/ 11493557 h 11493557"/>
              <a:gd name="connsiteX0" fmla="*/ 960492 w 6086181"/>
              <a:gd name="connsiteY0" fmla="*/ 11493557 h 11493557"/>
              <a:gd name="connsiteX1" fmla="*/ 63813 w 6086181"/>
              <a:gd name="connsiteY1" fmla="*/ 10178773 h 11493557"/>
              <a:gd name="connsiteX2" fmla="*/ 2897406 w 6086181"/>
              <a:gd name="connsiteY2" fmla="*/ 5797684 h 11493557"/>
              <a:gd name="connsiteX3" fmla="*/ 6086181 w 6086181"/>
              <a:gd name="connsiteY3" fmla="*/ 193286 h 11493557"/>
              <a:gd name="connsiteX4" fmla="*/ 4761660 w 6086181"/>
              <a:gd name="connsiteY4" fmla="*/ 5797684 h 11493557"/>
              <a:gd name="connsiteX5" fmla="*/ 2358573 w 6086181"/>
              <a:gd name="connsiteY5" fmla="*/ 10897625 h 11493557"/>
              <a:gd name="connsiteX6" fmla="*/ 960492 w 6086181"/>
              <a:gd name="connsiteY6" fmla="*/ 11493557 h 11493557"/>
              <a:gd name="connsiteX0" fmla="*/ 1175975 w 6076518"/>
              <a:gd name="connsiteY0" fmla="*/ 10643089 h 10897625"/>
              <a:gd name="connsiteX1" fmla="*/ 54150 w 6076518"/>
              <a:gd name="connsiteY1" fmla="*/ 10178773 h 10897625"/>
              <a:gd name="connsiteX2" fmla="*/ 2887743 w 6076518"/>
              <a:gd name="connsiteY2" fmla="*/ 5797684 h 10897625"/>
              <a:gd name="connsiteX3" fmla="*/ 6076518 w 6076518"/>
              <a:gd name="connsiteY3" fmla="*/ 193286 h 10897625"/>
              <a:gd name="connsiteX4" fmla="*/ 4751997 w 6076518"/>
              <a:gd name="connsiteY4" fmla="*/ 5797684 h 10897625"/>
              <a:gd name="connsiteX5" fmla="*/ 2348910 w 6076518"/>
              <a:gd name="connsiteY5" fmla="*/ 10897625 h 10897625"/>
              <a:gd name="connsiteX6" fmla="*/ 1175975 w 6076518"/>
              <a:gd name="connsiteY6" fmla="*/ 10643089 h 10897625"/>
              <a:gd name="connsiteX0" fmla="*/ 1184768 w 6085311"/>
              <a:gd name="connsiteY0" fmla="*/ 10643089 h 10897625"/>
              <a:gd name="connsiteX1" fmla="*/ 62943 w 6085311"/>
              <a:gd name="connsiteY1" fmla="*/ 10178773 h 10897625"/>
              <a:gd name="connsiteX2" fmla="*/ 2896536 w 6085311"/>
              <a:gd name="connsiteY2" fmla="*/ 5797684 h 10897625"/>
              <a:gd name="connsiteX3" fmla="*/ 6085311 w 6085311"/>
              <a:gd name="connsiteY3" fmla="*/ 193286 h 10897625"/>
              <a:gd name="connsiteX4" fmla="*/ 4760790 w 6085311"/>
              <a:gd name="connsiteY4" fmla="*/ 5797684 h 10897625"/>
              <a:gd name="connsiteX5" fmla="*/ 2357703 w 6085311"/>
              <a:gd name="connsiteY5" fmla="*/ 10897625 h 10897625"/>
              <a:gd name="connsiteX6" fmla="*/ 1184768 w 6085311"/>
              <a:gd name="connsiteY6" fmla="*/ 10643089 h 10897625"/>
              <a:gd name="connsiteX0" fmla="*/ 1121838 w 6022381"/>
              <a:gd name="connsiteY0" fmla="*/ 10643089 h 10897625"/>
              <a:gd name="connsiteX1" fmla="*/ 13 w 6022381"/>
              <a:gd name="connsiteY1" fmla="*/ 10178773 h 10897625"/>
              <a:gd name="connsiteX2" fmla="*/ 2833606 w 6022381"/>
              <a:gd name="connsiteY2" fmla="*/ 5797684 h 10897625"/>
              <a:gd name="connsiteX3" fmla="*/ 6022381 w 6022381"/>
              <a:gd name="connsiteY3" fmla="*/ 193286 h 10897625"/>
              <a:gd name="connsiteX4" fmla="*/ 4697860 w 6022381"/>
              <a:gd name="connsiteY4" fmla="*/ 5797684 h 10897625"/>
              <a:gd name="connsiteX5" fmla="*/ 2294773 w 6022381"/>
              <a:gd name="connsiteY5" fmla="*/ 10897625 h 10897625"/>
              <a:gd name="connsiteX6" fmla="*/ 1121838 w 6022381"/>
              <a:gd name="connsiteY6" fmla="*/ 10643089 h 10897625"/>
              <a:gd name="connsiteX0" fmla="*/ 1121838 w 6043026"/>
              <a:gd name="connsiteY0" fmla="*/ 10671750 h 10926286"/>
              <a:gd name="connsiteX1" fmla="*/ 13 w 6043026"/>
              <a:gd name="connsiteY1" fmla="*/ 10207434 h 10926286"/>
              <a:gd name="connsiteX2" fmla="*/ 2833606 w 6043026"/>
              <a:gd name="connsiteY2" fmla="*/ 5826345 h 10926286"/>
              <a:gd name="connsiteX3" fmla="*/ 6043026 w 6043026"/>
              <a:gd name="connsiteY3" fmla="*/ 192515 h 10926286"/>
              <a:gd name="connsiteX4" fmla="*/ 4697860 w 6043026"/>
              <a:gd name="connsiteY4" fmla="*/ 5826345 h 10926286"/>
              <a:gd name="connsiteX5" fmla="*/ 2294773 w 6043026"/>
              <a:gd name="connsiteY5" fmla="*/ 10926286 h 10926286"/>
              <a:gd name="connsiteX6" fmla="*/ 1121838 w 6043026"/>
              <a:gd name="connsiteY6" fmla="*/ 10671750 h 10926286"/>
              <a:gd name="connsiteX0" fmla="*/ 1121838 w 6043026"/>
              <a:gd name="connsiteY0" fmla="*/ 10621774 h 10876310"/>
              <a:gd name="connsiteX1" fmla="*/ 13 w 6043026"/>
              <a:gd name="connsiteY1" fmla="*/ 10157458 h 10876310"/>
              <a:gd name="connsiteX2" fmla="*/ 2833606 w 6043026"/>
              <a:gd name="connsiteY2" fmla="*/ 5776369 h 10876310"/>
              <a:gd name="connsiteX3" fmla="*/ 6043026 w 6043026"/>
              <a:gd name="connsiteY3" fmla="*/ 142539 h 10876310"/>
              <a:gd name="connsiteX4" fmla="*/ 4697860 w 6043026"/>
              <a:gd name="connsiteY4" fmla="*/ 5776369 h 10876310"/>
              <a:gd name="connsiteX5" fmla="*/ 2294773 w 6043026"/>
              <a:gd name="connsiteY5" fmla="*/ 10876310 h 10876310"/>
              <a:gd name="connsiteX6" fmla="*/ 1121838 w 6043026"/>
              <a:gd name="connsiteY6" fmla="*/ 10621774 h 10876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43026" h="10876310">
                <a:moveTo>
                  <a:pt x="1121838" y="10621774"/>
                </a:moveTo>
                <a:cubicBezTo>
                  <a:pt x="700220" y="10479536"/>
                  <a:pt x="-3392" y="10498001"/>
                  <a:pt x="13" y="10157458"/>
                </a:cubicBezTo>
                <a:cubicBezTo>
                  <a:pt x="326090" y="9195481"/>
                  <a:pt x="1826437" y="7445522"/>
                  <a:pt x="2833606" y="5776369"/>
                </a:cubicBezTo>
                <a:cubicBezTo>
                  <a:pt x="3840775" y="4107216"/>
                  <a:pt x="2137069" y="-904758"/>
                  <a:pt x="6043026" y="142539"/>
                </a:cubicBezTo>
                <a:cubicBezTo>
                  <a:pt x="4701575" y="2924576"/>
                  <a:pt x="4697859" y="2492778"/>
                  <a:pt x="4697860" y="5776369"/>
                </a:cubicBezTo>
                <a:cubicBezTo>
                  <a:pt x="4697860" y="9059961"/>
                  <a:pt x="3204812" y="10259722"/>
                  <a:pt x="2294773" y="10876310"/>
                </a:cubicBezTo>
                <a:cubicBezTo>
                  <a:pt x="2294772" y="10876310"/>
                  <a:pt x="1121839" y="10621774"/>
                  <a:pt x="1121838" y="1062177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1354774" y="565384"/>
            <a:ext cx="9386371" cy="1177863"/>
            <a:chOff x="0" y="750728"/>
            <a:chExt cx="9233446" cy="1177863"/>
          </a:xfrm>
        </p:grpSpPr>
        <p:sp>
          <p:nvSpPr>
            <p:cNvPr id="4" name="Rectangle 3"/>
            <p:cNvSpPr/>
            <p:nvPr/>
          </p:nvSpPr>
          <p:spPr>
            <a:xfrm>
              <a:off x="0" y="750728"/>
              <a:ext cx="9233446" cy="1177863"/>
            </a:xfrm>
            <a:prstGeom prst="rect">
              <a:avLst/>
            </a:prstGeom>
            <a:solidFill>
              <a:schemeClr val="tx1"/>
            </a:solidFill>
            <a:ln>
              <a:noFill/>
            </a:ln>
            <a:effectLst>
              <a:outerShdw blurRad="165100" dist="152400" dir="5400000" sx="103000" sy="103000" algn="tl" rotWithShape="0">
                <a:prstClr val="black">
                  <a:alpha val="29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TextBox 4"/>
            <p:cNvSpPr txBox="1"/>
            <p:nvPr/>
          </p:nvSpPr>
          <p:spPr>
            <a:xfrm>
              <a:off x="0" y="854911"/>
              <a:ext cx="9233446" cy="969496"/>
            </a:xfrm>
            <a:prstGeom prst="rect">
              <a:avLst/>
            </a:prstGeom>
            <a:noFill/>
          </p:spPr>
          <p:txBody>
            <a:bodyPr wrap="square" rtlCol="0">
              <a:spAutoFit/>
            </a:bodyPr>
            <a:lstStyle/>
            <a:p>
              <a:pPr algn="ctr"/>
              <a:r>
                <a:rPr lang="en-US" sz="5700" dirty="0" smtClean="0">
                  <a:solidFill>
                    <a:schemeClr val="bg1"/>
                  </a:solidFill>
                </a:rPr>
                <a:t>SB335</a:t>
              </a:r>
              <a:endParaRPr lang="en-US" sz="5700" b="1" dirty="0" smtClean="0">
                <a:solidFill>
                  <a:schemeClr val="bg1"/>
                </a:solidFill>
              </a:endParaRPr>
            </a:p>
          </p:txBody>
        </p:sp>
      </p:grpSp>
      <p:sp>
        <p:nvSpPr>
          <p:cNvPr id="2" name="Rectangle 1"/>
          <p:cNvSpPr/>
          <p:nvPr/>
        </p:nvSpPr>
        <p:spPr>
          <a:xfrm>
            <a:off x="0" y="2090058"/>
            <a:ext cx="10611853" cy="21292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19270" y="2078624"/>
            <a:ext cx="12334461" cy="4093428"/>
          </a:xfrm>
          <a:prstGeom prst="rect">
            <a:avLst/>
          </a:prstGeom>
          <a:noFill/>
        </p:spPr>
        <p:txBody>
          <a:bodyPr wrap="square" rtlCol="0">
            <a:spAutoFit/>
          </a:bodyPr>
          <a:lstStyle/>
          <a:p>
            <a:pPr algn="ctr"/>
            <a:r>
              <a:rPr lang="en-US" sz="4400" dirty="0" smtClean="0"/>
              <a:t>What </a:t>
            </a:r>
            <a:r>
              <a:rPr lang="en-US" sz="4400" dirty="0" smtClean="0"/>
              <a:t>it means</a:t>
            </a:r>
            <a:endParaRPr lang="en-US" sz="4400" dirty="0" smtClean="0"/>
          </a:p>
          <a:p>
            <a:pPr algn="ctr"/>
            <a:endParaRPr lang="en-US" sz="2400" dirty="0" smtClean="0"/>
          </a:p>
          <a:p>
            <a:pPr marL="2454275" indent="-457200">
              <a:buFont typeface="Arial" panose="020B0604020202020204" pitchFamily="34" charset="0"/>
              <a:buChar char="•"/>
            </a:pPr>
            <a:r>
              <a:rPr lang="en-US" sz="3200" dirty="0"/>
              <a:t>Window for accepting/denying claims </a:t>
            </a:r>
            <a:r>
              <a:rPr lang="en-US" sz="3200" dirty="0" smtClean="0"/>
              <a:t>reduced</a:t>
            </a:r>
          </a:p>
          <a:p>
            <a:pPr marL="2863850" indent="-228600">
              <a:buFont typeface="Arial" panose="020B0604020202020204" pitchFamily="34" charset="0"/>
              <a:buChar char="•"/>
            </a:pPr>
            <a:r>
              <a:rPr lang="en-US" sz="2400" dirty="0" smtClean="0"/>
              <a:t>90 days down to 45 days</a:t>
            </a:r>
          </a:p>
          <a:p>
            <a:pPr marL="2863850" indent="-228600">
              <a:buFont typeface="Arial" panose="020B0604020202020204" pitchFamily="34" charset="0"/>
              <a:buChar char="•"/>
            </a:pPr>
            <a:r>
              <a:rPr lang="en-US" sz="2400" dirty="0" smtClean="0"/>
              <a:t>30 days for police offices &amp; first responders for hernia, 		        heart trouble, pneumonia, tuberculosis</a:t>
            </a:r>
          </a:p>
          <a:p>
            <a:pPr marL="2743200" indent="-107950">
              <a:buFont typeface="Arial" panose="020B0604020202020204" pitchFamily="34" charset="0"/>
              <a:buChar char="•"/>
            </a:pPr>
            <a:endParaRPr lang="en-US" sz="2400" dirty="0" smtClean="0"/>
          </a:p>
          <a:p>
            <a:pPr marL="2454275" indent="-457200">
              <a:buFont typeface="Arial" panose="020B0604020202020204" pitchFamily="34" charset="0"/>
              <a:buChar char="•"/>
            </a:pPr>
            <a:r>
              <a:rPr lang="en-US" sz="3200" dirty="0" smtClean="0"/>
              <a:t>Authorization of treatment increased from 			$10k to $17k until claim accepted/denied</a:t>
            </a:r>
            <a:r>
              <a:rPr lang="en-US" sz="3200" dirty="0" smtClean="0">
                <a:solidFill>
                  <a:srgbClr val="FF0000"/>
                </a:solidFill>
              </a:rPr>
              <a:t> </a:t>
            </a:r>
            <a:endParaRPr lang="en-US" sz="3200" dirty="0">
              <a:solidFill>
                <a:srgbClr val="FF0000"/>
              </a:solidFill>
            </a:endParaRPr>
          </a:p>
        </p:txBody>
      </p:sp>
    </p:spTree>
    <p:extLst>
      <p:ext uri="{BB962C8B-B14F-4D97-AF65-F5344CB8AC3E}">
        <p14:creationId xmlns:p14="http://schemas.microsoft.com/office/powerpoint/2010/main" val="42485457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eometric abstract image">
            <a:extLst>
              <a:ext uri="{FF2B5EF4-FFF2-40B4-BE49-F238E27FC236}">
                <a16:creationId xmlns:a16="http://schemas.microsoft.com/office/drawing/2014/main" id="{1F6EA444-CCD5-43A4-848C-62DE7C63DDF9}"/>
              </a:ext>
              <a:ext uri="{C183D7F6-B498-43B3-948B-1728B52AA6E4}">
                <adec:decorative xmlns="" xmlns:adec="http://schemas.microsoft.com/office/drawing/2017/decorative" val="0"/>
              </a:ext>
            </a:extLst>
          </p:cNvPr>
          <p:cNvPicPr>
            <a:picLocks noChangeAspect="1"/>
          </p:cNvPicPr>
          <p:nvPr/>
        </p:nvPicPr>
        <p:blipFill rotWithShape="1">
          <a:blip r:embed="rId2">
            <a:duotone>
              <a:prstClr val="black"/>
              <a:srgbClr val="0078D2">
                <a:tint val="45000"/>
                <a:satMod val="400000"/>
              </a:srgbClr>
            </a:duotone>
          </a:blip>
          <a:srcRect l="628" t="2511" r="5872" b="52616"/>
          <a:stretch/>
        </p:blipFill>
        <p:spPr>
          <a:xfrm>
            <a:off x="1" y="-10632"/>
            <a:ext cx="12191999" cy="3916426"/>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20080" y="6335143"/>
            <a:ext cx="455758" cy="327837"/>
          </a:xfrm>
          <a:prstGeom prst="rect">
            <a:avLst/>
          </a:prstGeom>
        </p:spPr>
      </p:pic>
      <p:sp>
        <p:nvSpPr>
          <p:cNvPr id="19" name="TextBox 18"/>
          <p:cNvSpPr txBox="1"/>
          <p:nvPr/>
        </p:nvSpPr>
        <p:spPr>
          <a:xfrm>
            <a:off x="-108284" y="6335143"/>
            <a:ext cx="12312316" cy="307777"/>
          </a:xfrm>
          <a:prstGeom prst="rect">
            <a:avLst/>
          </a:prstGeom>
          <a:noFill/>
        </p:spPr>
        <p:txBody>
          <a:bodyPr wrap="square" rtlCol="0">
            <a:spAutoFit/>
          </a:bodyPr>
          <a:lstStyle/>
          <a:p>
            <a:pPr algn="ctr"/>
            <a:r>
              <a:rPr lang="en-US" sz="1400" dirty="0" smtClean="0"/>
              <a:t>      </a:t>
            </a:r>
            <a:r>
              <a:rPr lang="en-US" sz="1400" dirty="0" smtClean="0"/>
              <a:t>Brent Rose</a:t>
            </a:r>
            <a:r>
              <a:rPr lang="en-US" sz="1400" dirty="0" smtClean="0"/>
              <a:t>               </a:t>
            </a:r>
            <a:r>
              <a:rPr lang="en-US" sz="1400" dirty="0" smtClean="0"/>
              <a:t>black and rose</a:t>
            </a:r>
            <a:endParaRPr lang="en-US" sz="1400" dirty="0"/>
          </a:p>
        </p:txBody>
      </p:sp>
      <p:sp>
        <p:nvSpPr>
          <p:cNvPr id="13" name="Moon 12"/>
          <p:cNvSpPr/>
          <p:nvPr/>
        </p:nvSpPr>
        <p:spPr>
          <a:xfrm rot="15334431">
            <a:off x="3276764" y="-2927402"/>
            <a:ext cx="6043026" cy="11810580"/>
          </a:xfrm>
          <a:custGeom>
            <a:avLst/>
            <a:gdLst>
              <a:gd name="connsiteX0" fmla="*/ 4809982 w 4809982"/>
              <a:gd name="connsiteY0" fmla="*/ 15564487 h 15564487"/>
              <a:gd name="connsiteX1" fmla="*/ 0 w 4809982"/>
              <a:gd name="connsiteY1" fmla="*/ 7782243 h 15564487"/>
              <a:gd name="connsiteX2" fmla="*/ 4809982 w 4809982"/>
              <a:gd name="connsiteY2" fmla="*/ -1 h 15564487"/>
              <a:gd name="connsiteX3" fmla="*/ 1864254 w 4809982"/>
              <a:gd name="connsiteY3" fmla="*/ 7782243 h 15564487"/>
              <a:gd name="connsiteX4" fmla="*/ 4809984 w 4809982"/>
              <a:gd name="connsiteY4" fmla="*/ 15564487 h 15564487"/>
              <a:gd name="connsiteX5" fmla="*/ 4809982 w 4809982"/>
              <a:gd name="connsiteY5" fmla="*/ 15564487 h 15564487"/>
              <a:gd name="connsiteX0" fmla="*/ 2447119 w 5018216"/>
              <a:gd name="connsiteY0" fmla="*/ 11611985 h 15564488"/>
              <a:gd name="connsiteX1" fmla="*/ 208232 w 5018216"/>
              <a:gd name="connsiteY1" fmla="*/ 7782244 h 15564488"/>
              <a:gd name="connsiteX2" fmla="*/ 5018214 w 5018216"/>
              <a:gd name="connsiteY2" fmla="*/ 0 h 15564488"/>
              <a:gd name="connsiteX3" fmla="*/ 2072486 w 5018216"/>
              <a:gd name="connsiteY3" fmla="*/ 7782244 h 15564488"/>
              <a:gd name="connsiteX4" fmla="*/ 5018216 w 5018216"/>
              <a:gd name="connsiteY4" fmla="*/ 15564488 h 15564488"/>
              <a:gd name="connsiteX5" fmla="*/ 2447119 w 5018216"/>
              <a:gd name="connsiteY5" fmla="*/ 11611985 h 15564488"/>
              <a:gd name="connsiteX0" fmla="*/ 2447119 w 5018214"/>
              <a:gd name="connsiteY0" fmla="*/ 11611985 h 11611985"/>
              <a:gd name="connsiteX1" fmla="*/ 208232 w 5018214"/>
              <a:gd name="connsiteY1" fmla="*/ 7782244 h 11611985"/>
              <a:gd name="connsiteX2" fmla="*/ 5018214 w 5018214"/>
              <a:gd name="connsiteY2" fmla="*/ 0 h 11611985"/>
              <a:gd name="connsiteX3" fmla="*/ 2072486 w 5018214"/>
              <a:gd name="connsiteY3" fmla="*/ 7782244 h 11611985"/>
              <a:gd name="connsiteX4" fmla="*/ 1864811 w 5018214"/>
              <a:gd name="connsiteY4" fmla="*/ 11516141 h 11611985"/>
              <a:gd name="connsiteX5" fmla="*/ 2447119 w 5018214"/>
              <a:gd name="connsiteY5" fmla="*/ 11611985 h 11611985"/>
              <a:gd name="connsiteX0" fmla="*/ 1205351 w 6705875"/>
              <a:gd name="connsiteY0" fmla="*/ 12827679 h 12827679"/>
              <a:gd name="connsiteX1" fmla="*/ 1895893 w 6705875"/>
              <a:gd name="connsiteY1" fmla="*/ 7782244 h 12827679"/>
              <a:gd name="connsiteX2" fmla="*/ 6705875 w 6705875"/>
              <a:gd name="connsiteY2" fmla="*/ 0 h 12827679"/>
              <a:gd name="connsiteX3" fmla="*/ 3760147 w 6705875"/>
              <a:gd name="connsiteY3" fmla="*/ 7782244 h 12827679"/>
              <a:gd name="connsiteX4" fmla="*/ 3552472 w 6705875"/>
              <a:gd name="connsiteY4" fmla="*/ 11516141 h 12827679"/>
              <a:gd name="connsiteX5" fmla="*/ 1205351 w 6705875"/>
              <a:gd name="connsiteY5" fmla="*/ 12827679 h 12827679"/>
              <a:gd name="connsiteX0" fmla="*/ 1205351 w 6705875"/>
              <a:gd name="connsiteY0" fmla="*/ 12827679 h 12827679"/>
              <a:gd name="connsiteX1" fmla="*/ 1895893 w 6705875"/>
              <a:gd name="connsiteY1" fmla="*/ 7782244 h 12827679"/>
              <a:gd name="connsiteX2" fmla="*/ 6705875 w 6705875"/>
              <a:gd name="connsiteY2" fmla="*/ 0 h 12827679"/>
              <a:gd name="connsiteX3" fmla="*/ 3760147 w 6705875"/>
              <a:gd name="connsiteY3" fmla="*/ 7782244 h 12827679"/>
              <a:gd name="connsiteX4" fmla="*/ 1485553 w 6705875"/>
              <a:gd name="connsiteY4" fmla="*/ 12157909 h 12827679"/>
              <a:gd name="connsiteX5" fmla="*/ 1205351 w 6705875"/>
              <a:gd name="connsiteY5" fmla="*/ 12827679 h 12827679"/>
              <a:gd name="connsiteX0" fmla="*/ 1205351 w 6705875"/>
              <a:gd name="connsiteY0" fmla="*/ 12827679 h 12827679"/>
              <a:gd name="connsiteX1" fmla="*/ 1895893 w 6705875"/>
              <a:gd name="connsiteY1" fmla="*/ 7782244 h 12827679"/>
              <a:gd name="connsiteX2" fmla="*/ 6705875 w 6705875"/>
              <a:gd name="connsiteY2" fmla="*/ 0 h 12827679"/>
              <a:gd name="connsiteX3" fmla="*/ 3760147 w 6705875"/>
              <a:gd name="connsiteY3" fmla="*/ 7782244 h 12827679"/>
              <a:gd name="connsiteX4" fmla="*/ 1485553 w 6705875"/>
              <a:gd name="connsiteY4" fmla="*/ 12157909 h 12827679"/>
              <a:gd name="connsiteX5" fmla="*/ 1205351 w 6705875"/>
              <a:gd name="connsiteY5" fmla="*/ 12827679 h 12827679"/>
              <a:gd name="connsiteX0" fmla="*/ 976169 w 7742612"/>
              <a:gd name="connsiteY0" fmla="*/ 13554106 h 13554106"/>
              <a:gd name="connsiteX1" fmla="*/ 2932630 w 7742612"/>
              <a:gd name="connsiteY1" fmla="*/ 7782244 h 13554106"/>
              <a:gd name="connsiteX2" fmla="*/ 7742612 w 7742612"/>
              <a:gd name="connsiteY2" fmla="*/ 0 h 13554106"/>
              <a:gd name="connsiteX3" fmla="*/ 4796884 w 7742612"/>
              <a:gd name="connsiteY3" fmla="*/ 7782244 h 13554106"/>
              <a:gd name="connsiteX4" fmla="*/ 2522290 w 7742612"/>
              <a:gd name="connsiteY4" fmla="*/ 12157909 h 13554106"/>
              <a:gd name="connsiteX5" fmla="*/ 976169 w 7742612"/>
              <a:gd name="connsiteY5" fmla="*/ 13554106 h 13554106"/>
              <a:gd name="connsiteX0" fmla="*/ 976169 w 7742612"/>
              <a:gd name="connsiteY0" fmla="*/ 13554106 h 13554106"/>
              <a:gd name="connsiteX1" fmla="*/ 2932630 w 7742612"/>
              <a:gd name="connsiteY1" fmla="*/ 7782244 h 13554106"/>
              <a:gd name="connsiteX2" fmla="*/ 7742612 w 7742612"/>
              <a:gd name="connsiteY2" fmla="*/ 0 h 13554106"/>
              <a:gd name="connsiteX3" fmla="*/ 4796884 w 7742612"/>
              <a:gd name="connsiteY3" fmla="*/ 7782244 h 13554106"/>
              <a:gd name="connsiteX4" fmla="*/ 2195475 w 7742612"/>
              <a:gd name="connsiteY4" fmla="*/ 12694292 h 13554106"/>
              <a:gd name="connsiteX5" fmla="*/ 976169 w 7742612"/>
              <a:gd name="connsiteY5" fmla="*/ 13554106 h 13554106"/>
              <a:gd name="connsiteX0" fmla="*/ 976169 w 7742612"/>
              <a:gd name="connsiteY0" fmla="*/ 13554106 h 13645225"/>
              <a:gd name="connsiteX1" fmla="*/ 2932630 w 7742612"/>
              <a:gd name="connsiteY1" fmla="*/ 7782244 h 13645225"/>
              <a:gd name="connsiteX2" fmla="*/ 7742612 w 7742612"/>
              <a:gd name="connsiteY2" fmla="*/ 0 h 13645225"/>
              <a:gd name="connsiteX3" fmla="*/ 4796884 w 7742612"/>
              <a:gd name="connsiteY3" fmla="*/ 7782244 h 13645225"/>
              <a:gd name="connsiteX4" fmla="*/ 1330400 w 7742612"/>
              <a:gd name="connsiteY4" fmla="*/ 13645225 h 13645225"/>
              <a:gd name="connsiteX5" fmla="*/ 976169 w 7742612"/>
              <a:gd name="connsiteY5" fmla="*/ 13554106 h 13645225"/>
              <a:gd name="connsiteX0" fmla="*/ 971464 w 7554607"/>
              <a:gd name="connsiteY0" fmla="*/ 13156151 h 13247270"/>
              <a:gd name="connsiteX1" fmla="*/ 2927925 w 7554607"/>
              <a:gd name="connsiteY1" fmla="*/ 7384289 h 13247270"/>
              <a:gd name="connsiteX2" fmla="*/ 7554607 w 7554607"/>
              <a:gd name="connsiteY2" fmla="*/ 0 h 13247270"/>
              <a:gd name="connsiteX3" fmla="*/ 4792179 w 7554607"/>
              <a:gd name="connsiteY3" fmla="*/ 7384289 h 13247270"/>
              <a:gd name="connsiteX4" fmla="*/ 1325695 w 7554607"/>
              <a:gd name="connsiteY4" fmla="*/ 13247270 h 13247270"/>
              <a:gd name="connsiteX5" fmla="*/ 971464 w 7554607"/>
              <a:gd name="connsiteY5" fmla="*/ 13156151 h 13247270"/>
              <a:gd name="connsiteX0" fmla="*/ 934415 w 6022410"/>
              <a:gd name="connsiteY0" fmla="*/ 11800796 h 11891915"/>
              <a:gd name="connsiteX1" fmla="*/ 2890876 w 6022410"/>
              <a:gd name="connsiteY1" fmla="*/ 6028934 h 11891915"/>
              <a:gd name="connsiteX2" fmla="*/ 6022410 w 6022410"/>
              <a:gd name="connsiteY2" fmla="*/ 0 h 11891915"/>
              <a:gd name="connsiteX3" fmla="*/ 4755130 w 6022410"/>
              <a:gd name="connsiteY3" fmla="*/ 6028934 h 11891915"/>
              <a:gd name="connsiteX4" fmla="*/ 1288646 w 6022410"/>
              <a:gd name="connsiteY4" fmla="*/ 11891915 h 11891915"/>
              <a:gd name="connsiteX5" fmla="*/ 934415 w 6022410"/>
              <a:gd name="connsiteY5" fmla="*/ 11800796 h 11891915"/>
              <a:gd name="connsiteX0" fmla="*/ 934415 w 6022410"/>
              <a:gd name="connsiteY0" fmla="*/ 11800796 h 11891915"/>
              <a:gd name="connsiteX1" fmla="*/ 2890876 w 6022410"/>
              <a:gd name="connsiteY1" fmla="*/ 6028934 h 11891915"/>
              <a:gd name="connsiteX2" fmla="*/ 6022410 w 6022410"/>
              <a:gd name="connsiteY2" fmla="*/ 0 h 11891915"/>
              <a:gd name="connsiteX3" fmla="*/ 4755130 w 6022410"/>
              <a:gd name="connsiteY3" fmla="*/ 6028934 h 11891915"/>
              <a:gd name="connsiteX4" fmla="*/ 1288646 w 6022410"/>
              <a:gd name="connsiteY4" fmla="*/ 11891915 h 11891915"/>
              <a:gd name="connsiteX5" fmla="*/ 934415 w 6022410"/>
              <a:gd name="connsiteY5" fmla="*/ 11800796 h 11891915"/>
              <a:gd name="connsiteX0" fmla="*/ 943722 w 6416333"/>
              <a:gd name="connsiteY0" fmla="*/ 11985107 h 12076226"/>
              <a:gd name="connsiteX1" fmla="*/ 2900183 w 6416333"/>
              <a:gd name="connsiteY1" fmla="*/ 6213245 h 12076226"/>
              <a:gd name="connsiteX2" fmla="*/ 6416333 w 6416333"/>
              <a:gd name="connsiteY2" fmla="*/ 0 h 12076226"/>
              <a:gd name="connsiteX3" fmla="*/ 4764437 w 6416333"/>
              <a:gd name="connsiteY3" fmla="*/ 6213245 h 12076226"/>
              <a:gd name="connsiteX4" fmla="*/ 1297953 w 6416333"/>
              <a:gd name="connsiteY4" fmla="*/ 12076226 h 12076226"/>
              <a:gd name="connsiteX5" fmla="*/ 943722 w 6416333"/>
              <a:gd name="connsiteY5" fmla="*/ 11985107 h 12076226"/>
              <a:gd name="connsiteX0" fmla="*/ 935791 w 6081027"/>
              <a:gd name="connsiteY0" fmla="*/ 11376260 h 11467379"/>
              <a:gd name="connsiteX1" fmla="*/ 2892252 w 6081027"/>
              <a:gd name="connsiteY1" fmla="*/ 5604398 h 11467379"/>
              <a:gd name="connsiteX2" fmla="*/ 6081027 w 6081027"/>
              <a:gd name="connsiteY2" fmla="*/ 0 h 11467379"/>
              <a:gd name="connsiteX3" fmla="*/ 4756506 w 6081027"/>
              <a:gd name="connsiteY3" fmla="*/ 5604398 h 11467379"/>
              <a:gd name="connsiteX4" fmla="*/ 1290022 w 6081027"/>
              <a:gd name="connsiteY4" fmla="*/ 11467379 h 11467379"/>
              <a:gd name="connsiteX5" fmla="*/ 935791 w 6081027"/>
              <a:gd name="connsiteY5" fmla="*/ 11376260 h 11467379"/>
              <a:gd name="connsiteX0" fmla="*/ 935791 w 6081027"/>
              <a:gd name="connsiteY0" fmla="*/ 11376260 h 11467379"/>
              <a:gd name="connsiteX1" fmla="*/ 2892252 w 6081027"/>
              <a:gd name="connsiteY1" fmla="*/ 5604398 h 11467379"/>
              <a:gd name="connsiteX2" fmla="*/ 6081027 w 6081027"/>
              <a:gd name="connsiteY2" fmla="*/ 0 h 11467379"/>
              <a:gd name="connsiteX3" fmla="*/ 4756506 w 6081027"/>
              <a:gd name="connsiteY3" fmla="*/ 5604398 h 11467379"/>
              <a:gd name="connsiteX4" fmla="*/ 1290022 w 6081027"/>
              <a:gd name="connsiteY4" fmla="*/ 11467379 h 11467379"/>
              <a:gd name="connsiteX5" fmla="*/ 935791 w 6081027"/>
              <a:gd name="connsiteY5" fmla="*/ 11376260 h 11467379"/>
              <a:gd name="connsiteX0" fmla="*/ 935791 w 6081027"/>
              <a:gd name="connsiteY0" fmla="*/ 11576765 h 11667884"/>
              <a:gd name="connsiteX1" fmla="*/ 2892252 w 6081027"/>
              <a:gd name="connsiteY1" fmla="*/ 5804903 h 11667884"/>
              <a:gd name="connsiteX2" fmla="*/ 6081027 w 6081027"/>
              <a:gd name="connsiteY2" fmla="*/ 200505 h 11667884"/>
              <a:gd name="connsiteX3" fmla="*/ 4756506 w 6081027"/>
              <a:gd name="connsiteY3" fmla="*/ 5804903 h 11667884"/>
              <a:gd name="connsiteX4" fmla="*/ 1290022 w 6081027"/>
              <a:gd name="connsiteY4" fmla="*/ 11667884 h 11667884"/>
              <a:gd name="connsiteX5" fmla="*/ 935791 w 6081027"/>
              <a:gd name="connsiteY5" fmla="*/ 11576765 h 11667884"/>
              <a:gd name="connsiteX0" fmla="*/ 941946 w 6087182"/>
              <a:gd name="connsiteY0" fmla="*/ 11569546 h 11660665"/>
              <a:gd name="connsiteX1" fmla="*/ 64814 w 6087182"/>
              <a:gd name="connsiteY1" fmla="*/ 10178773 h 11660665"/>
              <a:gd name="connsiteX2" fmla="*/ 2898407 w 6087182"/>
              <a:gd name="connsiteY2" fmla="*/ 5797684 h 11660665"/>
              <a:gd name="connsiteX3" fmla="*/ 6087182 w 6087182"/>
              <a:gd name="connsiteY3" fmla="*/ 193286 h 11660665"/>
              <a:gd name="connsiteX4" fmla="*/ 4762661 w 6087182"/>
              <a:gd name="connsiteY4" fmla="*/ 5797684 h 11660665"/>
              <a:gd name="connsiteX5" fmla="*/ 1296177 w 6087182"/>
              <a:gd name="connsiteY5" fmla="*/ 11660665 h 11660665"/>
              <a:gd name="connsiteX6" fmla="*/ 941946 w 6087182"/>
              <a:gd name="connsiteY6" fmla="*/ 11569546 h 11660665"/>
              <a:gd name="connsiteX0" fmla="*/ 941946 w 6087182"/>
              <a:gd name="connsiteY0" fmla="*/ 11569546 h 11613833"/>
              <a:gd name="connsiteX1" fmla="*/ 64814 w 6087182"/>
              <a:gd name="connsiteY1" fmla="*/ 10178773 h 11613833"/>
              <a:gd name="connsiteX2" fmla="*/ 2898407 w 6087182"/>
              <a:gd name="connsiteY2" fmla="*/ 5797684 h 11613833"/>
              <a:gd name="connsiteX3" fmla="*/ 6087182 w 6087182"/>
              <a:gd name="connsiteY3" fmla="*/ 193286 h 11613833"/>
              <a:gd name="connsiteX4" fmla="*/ 4762661 w 6087182"/>
              <a:gd name="connsiteY4" fmla="*/ 5797684 h 11613833"/>
              <a:gd name="connsiteX5" fmla="*/ 1348401 w 6087182"/>
              <a:gd name="connsiteY5" fmla="*/ 11613833 h 11613833"/>
              <a:gd name="connsiteX6" fmla="*/ 941946 w 6087182"/>
              <a:gd name="connsiteY6" fmla="*/ 11569546 h 11613833"/>
              <a:gd name="connsiteX0" fmla="*/ 955740 w 6086435"/>
              <a:gd name="connsiteY0" fmla="*/ 11513020 h 11613833"/>
              <a:gd name="connsiteX1" fmla="*/ 64067 w 6086435"/>
              <a:gd name="connsiteY1" fmla="*/ 10178773 h 11613833"/>
              <a:gd name="connsiteX2" fmla="*/ 2897660 w 6086435"/>
              <a:gd name="connsiteY2" fmla="*/ 5797684 h 11613833"/>
              <a:gd name="connsiteX3" fmla="*/ 6086435 w 6086435"/>
              <a:gd name="connsiteY3" fmla="*/ 193286 h 11613833"/>
              <a:gd name="connsiteX4" fmla="*/ 4761914 w 6086435"/>
              <a:gd name="connsiteY4" fmla="*/ 5797684 h 11613833"/>
              <a:gd name="connsiteX5" fmla="*/ 1347654 w 6086435"/>
              <a:gd name="connsiteY5" fmla="*/ 11613833 h 11613833"/>
              <a:gd name="connsiteX6" fmla="*/ 955740 w 6086435"/>
              <a:gd name="connsiteY6" fmla="*/ 11513020 h 11613833"/>
              <a:gd name="connsiteX0" fmla="*/ 955740 w 6086435"/>
              <a:gd name="connsiteY0" fmla="*/ 11513020 h 11584921"/>
              <a:gd name="connsiteX1" fmla="*/ 64067 w 6086435"/>
              <a:gd name="connsiteY1" fmla="*/ 10178773 h 11584921"/>
              <a:gd name="connsiteX2" fmla="*/ 2897660 w 6086435"/>
              <a:gd name="connsiteY2" fmla="*/ 5797684 h 11584921"/>
              <a:gd name="connsiteX3" fmla="*/ 6086435 w 6086435"/>
              <a:gd name="connsiteY3" fmla="*/ 193286 h 11584921"/>
              <a:gd name="connsiteX4" fmla="*/ 4761914 w 6086435"/>
              <a:gd name="connsiteY4" fmla="*/ 5797684 h 11584921"/>
              <a:gd name="connsiteX5" fmla="*/ 1396594 w 6086435"/>
              <a:gd name="connsiteY5" fmla="*/ 11584921 h 11584921"/>
              <a:gd name="connsiteX6" fmla="*/ 955740 w 6086435"/>
              <a:gd name="connsiteY6" fmla="*/ 11513020 h 11584921"/>
              <a:gd name="connsiteX0" fmla="*/ 960492 w 6086181"/>
              <a:gd name="connsiteY0" fmla="*/ 11493557 h 11584921"/>
              <a:gd name="connsiteX1" fmla="*/ 63813 w 6086181"/>
              <a:gd name="connsiteY1" fmla="*/ 10178773 h 11584921"/>
              <a:gd name="connsiteX2" fmla="*/ 2897406 w 6086181"/>
              <a:gd name="connsiteY2" fmla="*/ 5797684 h 11584921"/>
              <a:gd name="connsiteX3" fmla="*/ 6086181 w 6086181"/>
              <a:gd name="connsiteY3" fmla="*/ 193286 h 11584921"/>
              <a:gd name="connsiteX4" fmla="*/ 4761660 w 6086181"/>
              <a:gd name="connsiteY4" fmla="*/ 5797684 h 11584921"/>
              <a:gd name="connsiteX5" fmla="*/ 1396340 w 6086181"/>
              <a:gd name="connsiteY5" fmla="*/ 11584921 h 11584921"/>
              <a:gd name="connsiteX6" fmla="*/ 960492 w 6086181"/>
              <a:gd name="connsiteY6" fmla="*/ 11493557 h 11584921"/>
              <a:gd name="connsiteX0" fmla="*/ 960492 w 6086181"/>
              <a:gd name="connsiteY0" fmla="*/ 11493557 h 11493557"/>
              <a:gd name="connsiteX1" fmla="*/ 63813 w 6086181"/>
              <a:gd name="connsiteY1" fmla="*/ 10178773 h 11493557"/>
              <a:gd name="connsiteX2" fmla="*/ 2897406 w 6086181"/>
              <a:gd name="connsiteY2" fmla="*/ 5797684 h 11493557"/>
              <a:gd name="connsiteX3" fmla="*/ 6086181 w 6086181"/>
              <a:gd name="connsiteY3" fmla="*/ 193286 h 11493557"/>
              <a:gd name="connsiteX4" fmla="*/ 4761660 w 6086181"/>
              <a:gd name="connsiteY4" fmla="*/ 5797684 h 11493557"/>
              <a:gd name="connsiteX5" fmla="*/ 2358573 w 6086181"/>
              <a:gd name="connsiteY5" fmla="*/ 10897625 h 11493557"/>
              <a:gd name="connsiteX6" fmla="*/ 960492 w 6086181"/>
              <a:gd name="connsiteY6" fmla="*/ 11493557 h 11493557"/>
              <a:gd name="connsiteX0" fmla="*/ 960492 w 6086181"/>
              <a:gd name="connsiteY0" fmla="*/ 11493557 h 11493557"/>
              <a:gd name="connsiteX1" fmla="*/ 63813 w 6086181"/>
              <a:gd name="connsiteY1" fmla="*/ 10178773 h 11493557"/>
              <a:gd name="connsiteX2" fmla="*/ 2897406 w 6086181"/>
              <a:gd name="connsiteY2" fmla="*/ 5797684 h 11493557"/>
              <a:gd name="connsiteX3" fmla="*/ 6086181 w 6086181"/>
              <a:gd name="connsiteY3" fmla="*/ 193286 h 11493557"/>
              <a:gd name="connsiteX4" fmla="*/ 4761660 w 6086181"/>
              <a:gd name="connsiteY4" fmla="*/ 5797684 h 11493557"/>
              <a:gd name="connsiteX5" fmla="*/ 2358573 w 6086181"/>
              <a:gd name="connsiteY5" fmla="*/ 10897625 h 11493557"/>
              <a:gd name="connsiteX6" fmla="*/ 960492 w 6086181"/>
              <a:gd name="connsiteY6" fmla="*/ 11493557 h 11493557"/>
              <a:gd name="connsiteX0" fmla="*/ 1175975 w 6076518"/>
              <a:gd name="connsiteY0" fmla="*/ 10643089 h 10897625"/>
              <a:gd name="connsiteX1" fmla="*/ 54150 w 6076518"/>
              <a:gd name="connsiteY1" fmla="*/ 10178773 h 10897625"/>
              <a:gd name="connsiteX2" fmla="*/ 2887743 w 6076518"/>
              <a:gd name="connsiteY2" fmla="*/ 5797684 h 10897625"/>
              <a:gd name="connsiteX3" fmla="*/ 6076518 w 6076518"/>
              <a:gd name="connsiteY3" fmla="*/ 193286 h 10897625"/>
              <a:gd name="connsiteX4" fmla="*/ 4751997 w 6076518"/>
              <a:gd name="connsiteY4" fmla="*/ 5797684 h 10897625"/>
              <a:gd name="connsiteX5" fmla="*/ 2348910 w 6076518"/>
              <a:gd name="connsiteY5" fmla="*/ 10897625 h 10897625"/>
              <a:gd name="connsiteX6" fmla="*/ 1175975 w 6076518"/>
              <a:gd name="connsiteY6" fmla="*/ 10643089 h 10897625"/>
              <a:gd name="connsiteX0" fmla="*/ 1184768 w 6085311"/>
              <a:gd name="connsiteY0" fmla="*/ 10643089 h 10897625"/>
              <a:gd name="connsiteX1" fmla="*/ 62943 w 6085311"/>
              <a:gd name="connsiteY1" fmla="*/ 10178773 h 10897625"/>
              <a:gd name="connsiteX2" fmla="*/ 2896536 w 6085311"/>
              <a:gd name="connsiteY2" fmla="*/ 5797684 h 10897625"/>
              <a:gd name="connsiteX3" fmla="*/ 6085311 w 6085311"/>
              <a:gd name="connsiteY3" fmla="*/ 193286 h 10897625"/>
              <a:gd name="connsiteX4" fmla="*/ 4760790 w 6085311"/>
              <a:gd name="connsiteY4" fmla="*/ 5797684 h 10897625"/>
              <a:gd name="connsiteX5" fmla="*/ 2357703 w 6085311"/>
              <a:gd name="connsiteY5" fmla="*/ 10897625 h 10897625"/>
              <a:gd name="connsiteX6" fmla="*/ 1184768 w 6085311"/>
              <a:gd name="connsiteY6" fmla="*/ 10643089 h 10897625"/>
              <a:gd name="connsiteX0" fmla="*/ 1121838 w 6022381"/>
              <a:gd name="connsiteY0" fmla="*/ 10643089 h 10897625"/>
              <a:gd name="connsiteX1" fmla="*/ 13 w 6022381"/>
              <a:gd name="connsiteY1" fmla="*/ 10178773 h 10897625"/>
              <a:gd name="connsiteX2" fmla="*/ 2833606 w 6022381"/>
              <a:gd name="connsiteY2" fmla="*/ 5797684 h 10897625"/>
              <a:gd name="connsiteX3" fmla="*/ 6022381 w 6022381"/>
              <a:gd name="connsiteY3" fmla="*/ 193286 h 10897625"/>
              <a:gd name="connsiteX4" fmla="*/ 4697860 w 6022381"/>
              <a:gd name="connsiteY4" fmla="*/ 5797684 h 10897625"/>
              <a:gd name="connsiteX5" fmla="*/ 2294773 w 6022381"/>
              <a:gd name="connsiteY5" fmla="*/ 10897625 h 10897625"/>
              <a:gd name="connsiteX6" fmla="*/ 1121838 w 6022381"/>
              <a:gd name="connsiteY6" fmla="*/ 10643089 h 10897625"/>
              <a:gd name="connsiteX0" fmla="*/ 1121838 w 6043026"/>
              <a:gd name="connsiteY0" fmla="*/ 10671750 h 10926286"/>
              <a:gd name="connsiteX1" fmla="*/ 13 w 6043026"/>
              <a:gd name="connsiteY1" fmla="*/ 10207434 h 10926286"/>
              <a:gd name="connsiteX2" fmla="*/ 2833606 w 6043026"/>
              <a:gd name="connsiteY2" fmla="*/ 5826345 h 10926286"/>
              <a:gd name="connsiteX3" fmla="*/ 6043026 w 6043026"/>
              <a:gd name="connsiteY3" fmla="*/ 192515 h 10926286"/>
              <a:gd name="connsiteX4" fmla="*/ 4697860 w 6043026"/>
              <a:gd name="connsiteY4" fmla="*/ 5826345 h 10926286"/>
              <a:gd name="connsiteX5" fmla="*/ 2294773 w 6043026"/>
              <a:gd name="connsiteY5" fmla="*/ 10926286 h 10926286"/>
              <a:gd name="connsiteX6" fmla="*/ 1121838 w 6043026"/>
              <a:gd name="connsiteY6" fmla="*/ 10671750 h 10926286"/>
              <a:gd name="connsiteX0" fmla="*/ 1121838 w 6043026"/>
              <a:gd name="connsiteY0" fmla="*/ 10621774 h 10876310"/>
              <a:gd name="connsiteX1" fmla="*/ 13 w 6043026"/>
              <a:gd name="connsiteY1" fmla="*/ 10157458 h 10876310"/>
              <a:gd name="connsiteX2" fmla="*/ 2833606 w 6043026"/>
              <a:gd name="connsiteY2" fmla="*/ 5776369 h 10876310"/>
              <a:gd name="connsiteX3" fmla="*/ 6043026 w 6043026"/>
              <a:gd name="connsiteY3" fmla="*/ 142539 h 10876310"/>
              <a:gd name="connsiteX4" fmla="*/ 4697860 w 6043026"/>
              <a:gd name="connsiteY4" fmla="*/ 5776369 h 10876310"/>
              <a:gd name="connsiteX5" fmla="*/ 2294773 w 6043026"/>
              <a:gd name="connsiteY5" fmla="*/ 10876310 h 10876310"/>
              <a:gd name="connsiteX6" fmla="*/ 1121838 w 6043026"/>
              <a:gd name="connsiteY6" fmla="*/ 10621774 h 10876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43026" h="10876310">
                <a:moveTo>
                  <a:pt x="1121838" y="10621774"/>
                </a:moveTo>
                <a:cubicBezTo>
                  <a:pt x="700220" y="10479536"/>
                  <a:pt x="-3392" y="10498001"/>
                  <a:pt x="13" y="10157458"/>
                </a:cubicBezTo>
                <a:cubicBezTo>
                  <a:pt x="326090" y="9195481"/>
                  <a:pt x="1826437" y="7445522"/>
                  <a:pt x="2833606" y="5776369"/>
                </a:cubicBezTo>
                <a:cubicBezTo>
                  <a:pt x="3840775" y="4107216"/>
                  <a:pt x="2137069" y="-904758"/>
                  <a:pt x="6043026" y="142539"/>
                </a:cubicBezTo>
                <a:cubicBezTo>
                  <a:pt x="4701575" y="2924576"/>
                  <a:pt x="4697859" y="2492778"/>
                  <a:pt x="4697860" y="5776369"/>
                </a:cubicBezTo>
                <a:cubicBezTo>
                  <a:pt x="4697860" y="9059961"/>
                  <a:pt x="3204812" y="10259722"/>
                  <a:pt x="2294773" y="10876310"/>
                </a:cubicBezTo>
                <a:cubicBezTo>
                  <a:pt x="2294772" y="10876310"/>
                  <a:pt x="1121839" y="10621774"/>
                  <a:pt x="1121838" y="1062177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1354774" y="565384"/>
            <a:ext cx="9386371" cy="1177863"/>
            <a:chOff x="0" y="750728"/>
            <a:chExt cx="9233446" cy="1177863"/>
          </a:xfrm>
        </p:grpSpPr>
        <p:sp>
          <p:nvSpPr>
            <p:cNvPr id="4" name="Rectangle 3"/>
            <p:cNvSpPr/>
            <p:nvPr/>
          </p:nvSpPr>
          <p:spPr>
            <a:xfrm>
              <a:off x="0" y="750728"/>
              <a:ext cx="9233446" cy="1177863"/>
            </a:xfrm>
            <a:prstGeom prst="rect">
              <a:avLst/>
            </a:prstGeom>
            <a:solidFill>
              <a:schemeClr val="tx1"/>
            </a:solidFill>
            <a:ln>
              <a:noFill/>
            </a:ln>
            <a:effectLst>
              <a:outerShdw blurRad="165100" dist="152400" dir="5400000" sx="103000" sy="103000" algn="tl" rotWithShape="0">
                <a:prstClr val="black">
                  <a:alpha val="29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TextBox 4"/>
            <p:cNvSpPr txBox="1"/>
            <p:nvPr/>
          </p:nvSpPr>
          <p:spPr>
            <a:xfrm>
              <a:off x="0" y="854911"/>
              <a:ext cx="9233446" cy="969496"/>
            </a:xfrm>
            <a:prstGeom prst="rect">
              <a:avLst/>
            </a:prstGeom>
            <a:noFill/>
          </p:spPr>
          <p:txBody>
            <a:bodyPr wrap="square" rtlCol="0">
              <a:spAutoFit/>
            </a:bodyPr>
            <a:lstStyle/>
            <a:p>
              <a:pPr algn="ctr"/>
              <a:r>
                <a:rPr lang="en-US" sz="5700" dirty="0" smtClean="0">
                  <a:solidFill>
                    <a:schemeClr val="bg1"/>
                  </a:solidFill>
                </a:rPr>
                <a:t>SB335</a:t>
              </a:r>
              <a:endParaRPr lang="en-US" sz="5700" b="1" dirty="0" smtClean="0">
                <a:solidFill>
                  <a:schemeClr val="bg1"/>
                </a:solidFill>
              </a:endParaRPr>
            </a:p>
          </p:txBody>
        </p:sp>
      </p:grpSp>
      <p:sp>
        <p:nvSpPr>
          <p:cNvPr id="2" name="Rectangle 1"/>
          <p:cNvSpPr/>
          <p:nvPr/>
        </p:nvSpPr>
        <p:spPr>
          <a:xfrm>
            <a:off x="0" y="2090058"/>
            <a:ext cx="10611853" cy="21292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19270" y="2078624"/>
            <a:ext cx="12334461" cy="3847207"/>
          </a:xfrm>
          <a:prstGeom prst="rect">
            <a:avLst/>
          </a:prstGeom>
          <a:noFill/>
        </p:spPr>
        <p:txBody>
          <a:bodyPr wrap="square" rtlCol="0">
            <a:spAutoFit/>
          </a:bodyPr>
          <a:lstStyle/>
          <a:p>
            <a:pPr algn="ctr"/>
            <a:r>
              <a:rPr lang="en-US" sz="4400" dirty="0" smtClean="0"/>
              <a:t>What </a:t>
            </a:r>
            <a:r>
              <a:rPr lang="en-US" sz="4400" dirty="0" smtClean="0"/>
              <a:t>it means</a:t>
            </a:r>
            <a:endParaRPr lang="en-US" sz="4400" dirty="0" smtClean="0"/>
          </a:p>
          <a:p>
            <a:pPr algn="ctr"/>
            <a:endParaRPr lang="en-US" sz="2400" dirty="0" smtClean="0"/>
          </a:p>
          <a:p>
            <a:pPr marL="2454275" indent="-457200">
              <a:buFont typeface="Arial" panose="020B0604020202020204" pitchFamily="34" charset="0"/>
              <a:buChar char="•"/>
            </a:pPr>
            <a:r>
              <a:rPr lang="en-US" sz="3200" dirty="0" smtClean="0"/>
              <a:t>Unreasonably delayed or refused payment</a:t>
            </a:r>
          </a:p>
          <a:p>
            <a:pPr marL="2863850" indent="-228600">
              <a:buFont typeface="Arial" panose="020B0604020202020204" pitchFamily="34" charset="0"/>
              <a:buChar char="•"/>
            </a:pPr>
            <a:r>
              <a:rPr lang="en-US" sz="2400" dirty="0" smtClean="0"/>
              <a:t>Existing law requires payment be increased up to 25% </a:t>
            </a:r>
          </a:p>
          <a:p>
            <a:pPr marL="2863850"/>
            <a:r>
              <a:rPr lang="en-US" sz="2400" dirty="0" smtClean="0"/>
              <a:t>or up to $10k, whichever is less</a:t>
            </a:r>
          </a:p>
          <a:p>
            <a:pPr marL="2863850" indent="-228600">
              <a:buFont typeface="Arial" panose="020B0604020202020204" pitchFamily="34" charset="0"/>
              <a:buChar char="•"/>
            </a:pPr>
            <a:r>
              <a:rPr lang="en-US" sz="2400" dirty="0" smtClean="0"/>
              <a:t>Amendment bill would require full </a:t>
            </a:r>
            <a:r>
              <a:rPr lang="en-US" sz="2400" dirty="0"/>
              <a:t>amount of </a:t>
            </a:r>
            <a:r>
              <a:rPr lang="en-US" sz="2400" dirty="0" smtClean="0"/>
              <a:t>order,</a:t>
            </a:r>
          </a:p>
          <a:p>
            <a:pPr marL="2863850"/>
            <a:r>
              <a:rPr lang="en-US" sz="2400" dirty="0" smtClean="0"/>
              <a:t>decision</a:t>
            </a:r>
            <a:r>
              <a:rPr lang="en-US" sz="2400" dirty="0"/>
              <a:t>, or award </a:t>
            </a:r>
            <a:r>
              <a:rPr lang="en-US" sz="2400" dirty="0" smtClean="0"/>
              <a:t>be increased by 10% for specified </a:t>
            </a:r>
          </a:p>
          <a:p>
            <a:pPr marL="2863850"/>
            <a:r>
              <a:rPr lang="en-US" sz="2400" dirty="0" smtClean="0"/>
              <a:t>claims of law enforcement and first responders</a:t>
            </a:r>
          </a:p>
          <a:p>
            <a:pPr marL="2635250"/>
            <a:endParaRPr lang="en-US" sz="2400" dirty="0" smtClean="0"/>
          </a:p>
        </p:txBody>
      </p:sp>
    </p:spTree>
    <p:extLst>
      <p:ext uri="{BB962C8B-B14F-4D97-AF65-F5344CB8AC3E}">
        <p14:creationId xmlns:p14="http://schemas.microsoft.com/office/powerpoint/2010/main" val="38114104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descr="geometric abstract image">
            <a:extLst>
              <a:ext uri="{FF2B5EF4-FFF2-40B4-BE49-F238E27FC236}">
                <a16:creationId xmlns:a16="http://schemas.microsoft.com/office/drawing/2014/main" id="{1F6EA444-CCD5-43A4-848C-62DE7C63DDF9}"/>
              </a:ext>
              <a:ext uri="{C183D7F6-B498-43B3-948B-1728B52AA6E4}">
                <adec:decorative xmlns="" xmlns:adec="http://schemas.microsoft.com/office/drawing/2017/decorative" val="0"/>
              </a:ext>
            </a:extLst>
          </p:cNvPr>
          <p:cNvPicPr>
            <a:picLocks noChangeAspect="1"/>
          </p:cNvPicPr>
          <p:nvPr/>
        </p:nvPicPr>
        <p:blipFill rotWithShape="1">
          <a:blip r:embed="rId2">
            <a:duotone>
              <a:prstClr val="black"/>
              <a:srgbClr val="0078D2">
                <a:tint val="45000"/>
                <a:satMod val="400000"/>
              </a:srgbClr>
            </a:duotone>
          </a:blip>
          <a:srcRect l="317" t="1116" r="37867" b="46686"/>
          <a:stretch/>
        </p:blipFill>
        <p:spPr>
          <a:xfrm>
            <a:off x="0" y="-10633"/>
            <a:ext cx="12215191" cy="6891051"/>
          </a:xfrm>
          <a:prstGeom prst="rect">
            <a:avLst/>
          </a:prstGeom>
        </p:spPr>
      </p:pic>
      <p:sp>
        <p:nvSpPr>
          <p:cNvPr id="8" name="Chord 7"/>
          <p:cNvSpPr/>
          <p:nvPr/>
        </p:nvSpPr>
        <p:spPr>
          <a:xfrm rot="5016032">
            <a:off x="2642630" y="1313250"/>
            <a:ext cx="2444783" cy="12544621"/>
          </a:xfrm>
          <a:prstGeom prst="chord">
            <a:avLst>
              <a:gd name="adj1" fmla="val 6497853"/>
              <a:gd name="adj2" fmla="val 16200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2032" y="6335143"/>
            <a:ext cx="12192000" cy="307777"/>
          </a:xfrm>
          <a:prstGeom prst="rect">
            <a:avLst/>
          </a:prstGeom>
          <a:noFill/>
        </p:spPr>
        <p:txBody>
          <a:bodyPr wrap="square" rtlCol="0">
            <a:spAutoFit/>
          </a:bodyPr>
          <a:lstStyle/>
          <a:p>
            <a:pPr algn="ctr"/>
            <a:r>
              <a:rPr lang="en-US" sz="1400" dirty="0" smtClean="0"/>
              <a:t>      </a:t>
            </a:r>
            <a:r>
              <a:rPr lang="en-US" sz="1400" dirty="0" smtClean="0"/>
              <a:t>Jim Black               </a:t>
            </a:r>
            <a:r>
              <a:rPr lang="en-US" sz="1400" dirty="0" smtClean="0"/>
              <a:t>black and rose</a:t>
            </a:r>
            <a:endParaRPr lang="en-US" sz="1400"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20080" y="6335143"/>
            <a:ext cx="455758" cy="327837"/>
          </a:xfrm>
          <a:prstGeom prst="rect">
            <a:avLst/>
          </a:prstGeom>
        </p:spPr>
      </p:pic>
      <p:sp>
        <p:nvSpPr>
          <p:cNvPr id="2" name="Rectangle 1"/>
          <p:cNvSpPr/>
          <p:nvPr/>
        </p:nvSpPr>
        <p:spPr>
          <a:xfrm>
            <a:off x="-9728" y="-20681"/>
            <a:ext cx="8443609" cy="1698256"/>
          </a:xfrm>
          <a:custGeom>
            <a:avLst/>
            <a:gdLst>
              <a:gd name="connsiteX0" fmla="*/ 0 w 9114817"/>
              <a:gd name="connsiteY0" fmla="*/ 0 h 1663430"/>
              <a:gd name="connsiteX1" fmla="*/ 9114817 w 9114817"/>
              <a:gd name="connsiteY1" fmla="*/ 0 h 1663430"/>
              <a:gd name="connsiteX2" fmla="*/ 9114817 w 9114817"/>
              <a:gd name="connsiteY2" fmla="*/ 1663430 h 1663430"/>
              <a:gd name="connsiteX3" fmla="*/ 0 w 9114817"/>
              <a:gd name="connsiteY3" fmla="*/ 1663430 h 1663430"/>
              <a:gd name="connsiteX4" fmla="*/ 0 w 9114817"/>
              <a:gd name="connsiteY4" fmla="*/ 0 h 1663430"/>
              <a:gd name="connsiteX0" fmla="*/ 0 w 9114817"/>
              <a:gd name="connsiteY0" fmla="*/ 0 h 1663430"/>
              <a:gd name="connsiteX1" fmla="*/ 9114817 w 9114817"/>
              <a:gd name="connsiteY1" fmla="*/ 0 h 1663430"/>
              <a:gd name="connsiteX2" fmla="*/ 4990289 w 9114817"/>
              <a:gd name="connsiteY2" fmla="*/ 1400783 h 1663430"/>
              <a:gd name="connsiteX3" fmla="*/ 0 w 9114817"/>
              <a:gd name="connsiteY3" fmla="*/ 1663430 h 1663430"/>
              <a:gd name="connsiteX4" fmla="*/ 0 w 9114817"/>
              <a:gd name="connsiteY4" fmla="*/ 0 h 1663430"/>
              <a:gd name="connsiteX0" fmla="*/ 0 w 8394971"/>
              <a:gd name="connsiteY0" fmla="*/ 0 h 1663430"/>
              <a:gd name="connsiteX1" fmla="*/ 8394971 w 8394971"/>
              <a:gd name="connsiteY1" fmla="*/ 9728 h 1663430"/>
              <a:gd name="connsiteX2" fmla="*/ 4990289 w 8394971"/>
              <a:gd name="connsiteY2" fmla="*/ 1400783 h 1663430"/>
              <a:gd name="connsiteX3" fmla="*/ 0 w 8394971"/>
              <a:gd name="connsiteY3" fmla="*/ 1663430 h 1663430"/>
              <a:gd name="connsiteX4" fmla="*/ 0 w 8394971"/>
              <a:gd name="connsiteY4" fmla="*/ 0 h 1663430"/>
              <a:gd name="connsiteX0" fmla="*/ 0 w 8394971"/>
              <a:gd name="connsiteY0" fmla="*/ 0 h 1663430"/>
              <a:gd name="connsiteX1" fmla="*/ 8394971 w 8394971"/>
              <a:gd name="connsiteY1" fmla="*/ 9728 h 1663430"/>
              <a:gd name="connsiteX2" fmla="*/ 4990289 w 8394971"/>
              <a:gd name="connsiteY2" fmla="*/ 1400783 h 1663430"/>
              <a:gd name="connsiteX3" fmla="*/ 0 w 8394971"/>
              <a:gd name="connsiteY3" fmla="*/ 1663430 h 1663430"/>
              <a:gd name="connsiteX4" fmla="*/ 0 w 8394971"/>
              <a:gd name="connsiteY4" fmla="*/ 0 h 1663430"/>
              <a:gd name="connsiteX0" fmla="*/ 0 w 8394971"/>
              <a:gd name="connsiteY0" fmla="*/ 0 h 1663430"/>
              <a:gd name="connsiteX1" fmla="*/ 8394971 w 8394971"/>
              <a:gd name="connsiteY1" fmla="*/ 9728 h 1663430"/>
              <a:gd name="connsiteX2" fmla="*/ 4990289 w 8394971"/>
              <a:gd name="connsiteY2" fmla="*/ 1400783 h 1663430"/>
              <a:gd name="connsiteX3" fmla="*/ 0 w 8394971"/>
              <a:gd name="connsiteY3" fmla="*/ 1663430 h 1663430"/>
              <a:gd name="connsiteX4" fmla="*/ 0 w 8394971"/>
              <a:gd name="connsiteY4" fmla="*/ 0 h 1663430"/>
              <a:gd name="connsiteX0" fmla="*/ 0 w 8443609"/>
              <a:gd name="connsiteY0" fmla="*/ 0 h 1663430"/>
              <a:gd name="connsiteX1" fmla="*/ 8443609 w 8443609"/>
              <a:gd name="connsiteY1" fmla="*/ 9728 h 1663430"/>
              <a:gd name="connsiteX2" fmla="*/ 4990289 w 8443609"/>
              <a:gd name="connsiteY2" fmla="*/ 1400783 h 1663430"/>
              <a:gd name="connsiteX3" fmla="*/ 0 w 8443609"/>
              <a:gd name="connsiteY3" fmla="*/ 1663430 h 1663430"/>
              <a:gd name="connsiteX4" fmla="*/ 0 w 8443609"/>
              <a:gd name="connsiteY4" fmla="*/ 0 h 1663430"/>
              <a:gd name="connsiteX0" fmla="*/ 0 w 8443609"/>
              <a:gd name="connsiteY0" fmla="*/ 0 h 1663430"/>
              <a:gd name="connsiteX1" fmla="*/ 8443609 w 8443609"/>
              <a:gd name="connsiteY1" fmla="*/ 9728 h 1663430"/>
              <a:gd name="connsiteX2" fmla="*/ 4990289 w 8443609"/>
              <a:gd name="connsiteY2" fmla="*/ 1400783 h 1663430"/>
              <a:gd name="connsiteX3" fmla="*/ 0 w 8443609"/>
              <a:gd name="connsiteY3" fmla="*/ 1663430 h 1663430"/>
              <a:gd name="connsiteX4" fmla="*/ 0 w 8443609"/>
              <a:gd name="connsiteY4" fmla="*/ 0 h 1663430"/>
              <a:gd name="connsiteX0" fmla="*/ 0 w 8443609"/>
              <a:gd name="connsiteY0" fmla="*/ 0 h 1536971"/>
              <a:gd name="connsiteX1" fmla="*/ 8443609 w 8443609"/>
              <a:gd name="connsiteY1" fmla="*/ 9728 h 1536971"/>
              <a:gd name="connsiteX2" fmla="*/ 4990289 w 8443609"/>
              <a:gd name="connsiteY2" fmla="*/ 1400783 h 1536971"/>
              <a:gd name="connsiteX3" fmla="*/ 0 w 8443609"/>
              <a:gd name="connsiteY3" fmla="*/ 1536971 h 1536971"/>
              <a:gd name="connsiteX4" fmla="*/ 0 w 8443609"/>
              <a:gd name="connsiteY4" fmla="*/ 0 h 1536971"/>
              <a:gd name="connsiteX0" fmla="*/ 0 w 8443609"/>
              <a:gd name="connsiteY0" fmla="*/ 0 h 1702263"/>
              <a:gd name="connsiteX1" fmla="*/ 8443609 w 8443609"/>
              <a:gd name="connsiteY1" fmla="*/ 9728 h 1702263"/>
              <a:gd name="connsiteX2" fmla="*/ 4990289 w 8443609"/>
              <a:gd name="connsiteY2" fmla="*/ 1400783 h 1702263"/>
              <a:gd name="connsiteX3" fmla="*/ 0 w 8443609"/>
              <a:gd name="connsiteY3" fmla="*/ 1536971 h 1702263"/>
              <a:gd name="connsiteX4" fmla="*/ 0 w 8443609"/>
              <a:gd name="connsiteY4" fmla="*/ 0 h 1702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3609" h="1702263">
                <a:moveTo>
                  <a:pt x="0" y="0"/>
                </a:moveTo>
                <a:lnTo>
                  <a:pt x="8443609" y="9728"/>
                </a:lnTo>
                <a:cubicBezTo>
                  <a:pt x="6053846" y="1387812"/>
                  <a:pt x="6125183" y="937098"/>
                  <a:pt x="4990289" y="1400783"/>
                </a:cubicBezTo>
                <a:cubicBezTo>
                  <a:pt x="3326859" y="1446179"/>
                  <a:pt x="2733473" y="1958503"/>
                  <a:pt x="0" y="1536971"/>
                </a:cubicBezTo>
                <a:lnTo>
                  <a:pt x="0"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1354774" y="565384"/>
            <a:ext cx="9386371" cy="1177863"/>
            <a:chOff x="0" y="750728"/>
            <a:chExt cx="9233446" cy="1177863"/>
          </a:xfrm>
        </p:grpSpPr>
        <p:sp>
          <p:nvSpPr>
            <p:cNvPr id="4" name="Rectangle 3"/>
            <p:cNvSpPr/>
            <p:nvPr/>
          </p:nvSpPr>
          <p:spPr>
            <a:xfrm>
              <a:off x="0" y="750728"/>
              <a:ext cx="9233446" cy="1177863"/>
            </a:xfrm>
            <a:prstGeom prst="rect">
              <a:avLst/>
            </a:prstGeom>
            <a:solidFill>
              <a:schemeClr val="tx1"/>
            </a:solidFill>
            <a:ln>
              <a:noFill/>
            </a:ln>
            <a:effectLst>
              <a:outerShdw blurRad="165100" dist="152400" dir="5400000" sx="103000" sy="103000" algn="tl" rotWithShape="0">
                <a:prstClr val="black">
                  <a:alpha val="29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TextBox 4"/>
            <p:cNvSpPr txBox="1"/>
            <p:nvPr/>
          </p:nvSpPr>
          <p:spPr>
            <a:xfrm>
              <a:off x="0" y="854911"/>
              <a:ext cx="9233446" cy="969496"/>
            </a:xfrm>
            <a:prstGeom prst="rect">
              <a:avLst/>
            </a:prstGeom>
            <a:noFill/>
          </p:spPr>
          <p:txBody>
            <a:bodyPr wrap="square" rtlCol="0">
              <a:spAutoFit/>
            </a:bodyPr>
            <a:lstStyle/>
            <a:p>
              <a:pPr algn="ctr"/>
              <a:r>
                <a:rPr lang="en-US" sz="5700" dirty="0" smtClean="0">
                  <a:solidFill>
                    <a:schemeClr val="bg1"/>
                  </a:solidFill>
                </a:rPr>
                <a:t>KITE</a:t>
              </a:r>
              <a:endParaRPr lang="en-US" sz="5700" dirty="0" smtClean="0">
                <a:solidFill>
                  <a:schemeClr val="bg1"/>
                </a:solidFill>
              </a:endParaRPr>
            </a:p>
          </p:txBody>
        </p:sp>
      </p:grpSp>
      <p:sp>
        <p:nvSpPr>
          <p:cNvPr id="15" name="TextBox 14"/>
          <p:cNvSpPr txBox="1"/>
          <p:nvPr/>
        </p:nvSpPr>
        <p:spPr>
          <a:xfrm>
            <a:off x="-59636" y="2984186"/>
            <a:ext cx="12334461" cy="1446550"/>
          </a:xfrm>
          <a:prstGeom prst="rect">
            <a:avLst/>
          </a:prstGeom>
          <a:noFill/>
        </p:spPr>
        <p:txBody>
          <a:bodyPr wrap="square" rtlCol="0">
            <a:spAutoFit/>
          </a:bodyPr>
          <a:lstStyle/>
          <a:p>
            <a:pPr algn="ctr"/>
            <a:r>
              <a:rPr lang="en-US" sz="4400" dirty="0" smtClean="0"/>
              <a:t>Athens Administrators vs. Kite</a:t>
            </a:r>
            <a:endParaRPr lang="en-US" sz="4400" dirty="0" smtClean="0"/>
          </a:p>
          <a:p>
            <a:pPr algn="ctr"/>
            <a:r>
              <a:rPr lang="en-US" sz="4400" dirty="0" smtClean="0"/>
              <a:t>78 CCC 213 (2013) Writ Denied</a:t>
            </a:r>
            <a:endParaRPr lang="en-US" sz="4400" dirty="0" smtClean="0"/>
          </a:p>
        </p:txBody>
      </p:sp>
    </p:spTree>
    <p:extLst>
      <p:ext uri="{BB962C8B-B14F-4D97-AF65-F5344CB8AC3E}">
        <p14:creationId xmlns:p14="http://schemas.microsoft.com/office/powerpoint/2010/main" val="458124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eometric abstract image">
            <a:extLst>
              <a:ext uri="{FF2B5EF4-FFF2-40B4-BE49-F238E27FC236}">
                <a16:creationId xmlns:a16="http://schemas.microsoft.com/office/drawing/2014/main" id="{1F6EA444-CCD5-43A4-848C-62DE7C63DDF9}"/>
              </a:ext>
              <a:ext uri="{C183D7F6-B498-43B3-948B-1728B52AA6E4}">
                <adec:decorative xmlns="" xmlns:adec="http://schemas.microsoft.com/office/drawing/2017/decorative" val="0"/>
              </a:ext>
            </a:extLst>
          </p:cNvPr>
          <p:cNvPicPr>
            <a:picLocks noChangeAspect="1"/>
          </p:cNvPicPr>
          <p:nvPr/>
        </p:nvPicPr>
        <p:blipFill rotWithShape="1">
          <a:blip r:embed="rId2">
            <a:duotone>
              <a:prstClr val="black"/>
              <a:srgbClr val="0078D2">
                <a:tint val="45000"/>
                <a:satMod val="400000"/>
              </a:srgbClr>
            </a:duotone>
          </a:blip>
          <a:srcRect l="628" t="2511" r="5872" b="52616"/>
          <a:stretch/>
        </p:blipFill>
        <p:spPr>
          <a:xfrm>
            <a:off x="1" y="-10632"/>
            <a:ext cx="12191999" cy="3916426"/>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20080" y="6335143"/>
            <a:ext cx="455758" cy="327837"/>
          </a:xfrm>
          <a:prstGeom prst="rect">
            <a:avLst/>
          </a:prstGeom>
        </p:spPr>
      </p:pic>
      <p:sp>
        <p:nvSpPr>
          <p:cNvPr id="13" name="Moon 12"/>
          <p:cNvSpPr/>
          <p:nvPr/>
        </p:nvSpPr>
        <p:spPr>
          <a:xfrm rot="15334431">
            <a:off x="3276764" y="-2927402"/>
            <a:ext cx="6043026" cy="11810580"/>
          </a:xfrm>
          <a:custGeom>
            <a:avLst/>
            <a:gdLst>
              <a:gd name="connsiteX0" fmla="*/ 4809982 w 4809982"/>
              <a:gd name="connsiteY0" fmla="*/ 15564487 h 15564487"/>
              <a:gd name="connsiteX1" fmla="*/ 0 w 4809982"/>
              <a:gd name="connsiteY1" fmla="*/ 7782243 h 15564487"/>
              <a:gd name="connsiteX2" fmla="*/ 4809982 w 4809982"/>
              <a:gd name="connsiteY2" fmla="*/ -1 h 15564487"/>
              <a:gd name="connsiteX3" fmla="*/ 1864254 w 4809982"/>
              <a:gd name="connsiteY3" fmla="*/ 7782243 h 15564487"/>
              <a:gd name="connsiteX4" fmla="*/ 4809984 w 4809982"/>
              <a:gd name="connsiteY4" fmla="*/ 15564487 h 15564487"/>
              <a:gd name="connsiteX5" fmla="*/ 4809982 w 4809982"/>
              <a:gd name="connsiteY5" fmla="*/ 15564487 h 15564487"/>
              <a:gd name="connsiteX0" fmla="*/ 2447119 w 5018216"/>
              <a:gd name="connsiteY0" fmla="*/ 11611985 h 15564488"/>
              <a:gd name="connsiteX1" fmla="*/ 208232 w 5018216"/>
              <a:gd name="connsiteY1" fmla="*/ 7782244 h 15564488"/>
              <a:gd name="connsiteX2" fmla="*/ 5018214 w 5018216"/>
              <a:gd name="connsiteY2" fmla="*/ 0 h 15564488"/>
              <a:gd name="connsiteX3" fmla="*/ 2072486 w 5018216"/>
              <a:gd name="connsiteY3" fmla="*/ 7782244 h 15564488"/>
              <a:gd name="connsiteX4" fmla="*/ 5018216 w 5018216"/>
              <a:gd name="connsiteY4" fmla="*/ 15564488 h 15564488"/>
              <a:gd name="connsiteX5" fmla="*/ 2447119 w 5018216"/>
              <a:gd name="connsiteY5" fmla="*/ 11611985 h 15564488"/>
              <a:gd name="connsiteX0" fmla="*/ 2447119 w 5018214"/>
              <a:gd name="connsiteY0" fmla="*/ 11611985 h 11611985"/>
              <a:gd name="connsiteX1" fmla="*/ 208232 w 5018214"/>
              <a:gd name="connsiteY1" fmla="*/ 7782244 h 11611985"/>
              <a:gd name="connsiteX2" fmla="*/ 5018214 w 5018214"/>
              <a:gd name="connsiteY2" fmla="*/ 0 h 11611985"/>
              <a:gd name="connsiteX3" fmla="*/ 2072486 w 5018214"/>
              <a:gd name="connsiteY3" fmla="*/ 7782244 h 11611985"/>
              <a:gd name="connsiteX4" fmla="*/ 1864811 w 5018214"/>
              <a:gd name="connsiteY4" fmla="*/ 11516141 h 11611985"/>
              <a:gd name="connsiteX5" fmla="*/ 2447119 w 5018214"/>
              <a:gd name="connsiteY5" fmla="*/ 11611985 h 11611985"/>
              <a:gd name="connsiteX0" fmla="*/ 1205351 w 6705875"/>
              <a:gd name="connsiteY0" fmla="*/ 12827679 h 12827679"/>
              <a:gd name="connsiteX1" fmla="*/ 1895893 w 6705875"/>
              <a:gd name="connsiteY1" fmla="*/ 7782244 h 12827679"/>
              <a:gd name="connsiteX2" fmla="*/ 6705875 w 6705875"/>
              <a:gd name="connsiteY2" fmla="*/ 0 h 12827679"/>
              <a:gd name="connsiteX3" fmla="*/ 3760147 w 6705875"/>
              <a:gd name="connsiteY3" fmla="*/ 7782244 h 12827679"/>
              <a:gd name="connsiteX4" fmla="*/ 3552472 w 6705875"/>
              <a:gd name="connsiteY4" fmla="*/ 11516141 h 12827679"/>
              <a:gd name="connsiteX5" fmla="*/ 1205351 w 6705875"/>
              <a:gd name="connsiteY5" fmla="*/ 12827679 h 12827679"/>
              <a:gd name="connsiteX0" fmla="*/ 1205351 w 6705875"/>
              <a:gd name="connsiteY0" fmla="*/ 12827679 h 12827679"/>
              <a:gd name="connsiteX1" fmla="*/ 1895893 w 6705875"/>
              <a:gd name="connsiteY1" fmla="*/ 7782244 h 12827679"/>
              <a:gd name="connsiteX2" fmla="*/ 6705875 w 6705875"/>
              <a:gd name="connsiteY2" fmla="*/ 0 h 12827679"/>
              <a:gd name="connsiteX3" fmla="*/ 3760147 w 6705875"/>
              <a:gd name="connsiteY3" fmla="*/ 7782244 h 12827679"/>
              <a:gd name="connsiteX4" fmla="*/ 1485553 w 6705875"/>
              <a:gd name="connsiteY4" fmla="*/ 12157909 h 12827679"/>
              <a:gd name="connsiteX5" fmla="*/ 1205351 w 6705875"/>
              <a:gd name="connsiteY5" fmla="*/ 12827679 h 12827679"/>
              <a:gd name="connsiteX0" fmla="*/ 1205351 w 6705875"/>
              <a:gd name="connsiteY0" fmla="*/ 12827679 h 12827679"/>
              <a:gd name="connsiteX1" fmla="*/ 1895893 w 6705875"/>
              <a:gd name="connsiteY1" fmla="*/ 7782244 h 12827679"/>
              <a:gd name="connsiteX2" fmla="*/ 6705875 w 6705875"/>
              <a:gd name="connsiteY2" fmla="*/ 0 h 12827679"/>
              <a:gd name="connsiteX3" fmla="*/ 3760147 w 6705875"/>
              <a:gd name="connsiteY3" fmla="*/ 7782244 h 12827679"/>
              <a:gd name="connsiteX4" fmla="*/ 1485553 w 6705875"/>
              <a:gd name="connsiteY4" fmla="*/ 12157909 h 12827679"/>
              <a:gd name="connsiteX5" fmla="*/ 1205351 w 6705875"/>
              <a:gd name="connsiteY5" fmla="*/ 12827679 h 12827679"/>
              <a:gd name="connsiteX0" fmla="*/ 976169 w 7742612"/>
              <a:gd name="connsiteY0" fmla="*/ 13554106 h 13554106"/>
              <a:gd name="connsiteX1" fmla="*/ 2932630 w 7742612"/>
              <a:gd name="connsiteY1" fmla="*/ 7782244 h 13554106"/>
              <a:gd name="connsiteX2" fmla="*/ 7742612 w 7742612"/>
              <a:gd name="connsiteY2" fmla="*/ 0 h 13554106"/>
              <a:gd name="connsiteX3" fmla="*/ 4796884 w 7742612"/>
              <a:gd name="connsiteY3" fmla="*/ 7782244 h 13554106"/>
              <a:gd name="connsiteX4" fmla="*/ 2522290 w 7742612"/>
              <a:gd name="connsiteY4" fmla="*/ 12157909 h 13554106"/>
              <a:gd name="connsiteX5" fmla="*/ 976169 w 7742612"/>
              <a:gd name="connsiteY5" fmla="*/ 13554106 h 13554106"/>
              <a:gd name="connsiteX0" fmla="*/ 976169 w 7742612"/>
              <a:gd name="connsiteY0" fmla="*/ 13554106 h 13554106"/>
              <a:gd name="connsiteX1" fmla="*/ 2932630 w 7742612"/>
              <a:gd name="connsiteY1" fmla="*/ 7782244 h 13554106"/>
              <a:gd name="connsiteX2" fmla="*/ 7742612 w 7742612"/>
              <a:gd name="connsiteY2" fmla="*/ 0 h 13554106"/>
              <a:gd name="connsiteX3" fmla="*/ 4796884 w 7742612"/>
              <a:gd name="connsiteY3" fmla="*/ 7782244 h 13554106"/>
              <a:gd name="connsiteX4" fmla="*/ 2195475 w 7742612"/>
              <a:gd name="connsiteY4" fmla="*/ 12694292 h 13554106"/>
              <a:gd name="connsiteX5" fmla="*/ 976169 w 7742612"/>
              <a:gd name="connsiteY5" fmla="*/ 13554106 h 13554106"/>
              <a:gd name="connsiteX0" fmla="*/ 976169 w 7742612"/>
              <a:gd name="connsiteY0" fmla="*/ 13554106 h 13645225"/>
              <a:gd name="connsiteX1" fmla="*/ 2932630 w 7742612"/>
              <a:gd name="connsiteY1" fmla="*/ 7782244 h 13645225"/>
              <a:gd name="connsiteX2" fmla="*/ 7742612 w 7742612"/>
              <a:gd name="connsiteY2" fmla="*/ 0 h 13645225"/>
              <a:gd name="connsiteX3" fmla="*/ 4796884 w 7742612"/>
              <a:gd name="connsiteY3" fmla="*/ 7782244 h 13645225"/>
              <a:gd name="connsiteX4" fmla="*/ 1330400 w 7742612"/>
              <a:gd name="connsiteY4" fmla="*/ 13645225 h 13645225"/>
              <a:gd name="connsiteX5" fmla="*/ 976169 w 7742612"/>
              <a:gd name="connsiteY5" fmla="*/ 13554106 h 13645225"/>
              <a:gd name="connsiteX0" fmla="*/ 971464 w 7554607"/>
              <a:gd name="connsiteY0" fmla="*/ 13156151 h 13247270"/>
              <a:gd name="connsiteX1" fmla="*/ 2927925 w 7554607"/>
              <a:gd name="connsiteY1" fmla="*/ 7384289 h 13247270"/>
              <a:gd name="connsiteX2" fmla="*/ 7554607 w 7554607"/>
              <a:gd name="connsiteY2" fmla="*/ 0 h 13247270"/>
              <a:gd name="connsiteX3" fmla="*/ 4792179 w 7554607"/>
              <a:gd name="connsiteY3" fmla="*/ 7384289 h 13247270"/>
              <a:gd name="connsiteX4" fmla="*/ 1325695 w 7554607"/>
              <a:gd name="connsiteY4" fmla="*/ 13247270 h 13247270"/>
              <a:gd name="connsiteX5" fmla="*/ 971464 w 7554607"/>
              <a:gd name="connsiteY5" fmla="*/ 13156151 h 13247270"/>
              <a:gd name="connsiteX0" fmla="*/ 934415 w 6022410"/>
              <a:gd name="connsiteY0" fmla="*/ 11800796 h 11891915"/>
              <a:gd name="connsiteX1" fmla="*/ 2890876 w 6022410"/>
              <a:gd name="connsiteY1" fmla="*/ 6028934 h 11891915"/>
              <a:gd name="connsiteX2" fmla="*/ 6022410 w 6022410"/>
              <a:gd name="connsiteY2" fmla="*/ 0 h 11891915"/>
              <a:gd name="connsiteX3" fmla="*/ 4755130 w 6022410"/>
              <a:gd name="connsiteY3" fmla="*/ 6028934 h 11891915"/>
              <a:gd name="connsiteX4" fmla="*/ 1288646 w 6022410"/>
              <a:gd name="connsiteY4" fmla="*/ 11891915 h 11891915"/>
              <a:gd name="connsiteX5" fmla="*/ 934415 w 6022410"/>
              <a:gd name="connsiteY5" fmla="*/ 11800796 h 11891915"/>
              <a:gd name="connsiteX0" fmla="*/ 934415 w 6022410"/>
              <a:gd name="connsiteY0" fmla="*/ 11800796 h 11891915"/>
              <a:gd name="connsiteX1" fmla="*/ 2890876 w 6022410"/>
              <a:gd name="connsiteY1" fmla="*/ 6028934 h 11891915"/>
              <a:gd name="connsiteX2" fmla="*/ 6022410 w 6022410"/>
              <a:gd name="connsiteY2" fmla="*/ 0 h 11891915"/>
              <a:gd name="connsiteX3" fmla="*/ 4755130 w 6022410"/>
              <a:gd name="connsiteY3" fmla="*/ 6028934 h 11891915"/>
              <a:gd name="connsiteX4" fmla="*/ 1288646 w 6022410"/>
              <a:gd name="connsiteY4" fmla="*/ 11891915 h 11891915"/>
              <a:gd name="connsiteX5" fmla="*/ 934415 w 6022410"/>
              <a:gd name="connsiteY5" fmla="*/ 11800796 h 11891915"/>
              <a:gd name="connsiteX0" fmla="*/ 943722 w 6416333"/>
              <a:gd name="connsiteY0" fmla="*/ 11985107 h 12076226"/>
              <a:gd name="connsiteX1" fmla="*/ 2900183 w 6416333"/>
              <a:gd name="connsiteY1" fmla="*/ 6213245 h 12076226"/>
              <a:gd name="connsiteX2" fmla="*/ 6416333 w 6416333"/>
              <a:gd name="connsiteY2" fmla="*/ 0 h 12076226"/>
              <a:gd name="connsiteX3" fmla="*/ 4764437 w 6416333"/>
              <a:gd name="connsiteY3" fmla="*/ 6213245 h 12076226"/>
              <a:gd name="connsiteX4" fmla="*/ 1297953 w 6416333"/>
              <a:gd name="connsiteY4" fmla="*/ 12076226 h 12076226"/>
              <a:gd name="connsiteX5" fmla="*/ 943722 w 6416333"/>
              <a:gd name="connsiteY5" fmla="*/ 11985107 h 12076226"/>
              <a:gd name="connsiteX0" fmla="*/ 935791 w 6081027"/>
              <a:gd name="connsiteY0" fmla="*/ 11376260 h 11467379"/>
              <a:gd name="connsiteX1" fmla="*/ 2892252 w 6081027"/>
              <a:gd name="connsiteY1" fmla="*/ 5604398 h 11467379"/>
              <a:gd name="connsiteX2" fmla="*/ 6081027 w 6081027"/>
              <a:gd name="connsiteY2" fmla="*/ 0 h 11467379"/>
              <a:gd name="connsiteX3" fmla="*/ 4756506 w 6081027"/>
              <a:gd name="connsiteY3" fmla="*/ 5604398 h 11467379"/>
              <a:gd name="connsiteX4" fmla="*/ 1290022 w 6081027"/>
              <a:gd name="connsiteY4" fmla="*/ 11467379 h 11467379"/>
              <a:gd name="connsiteX5" fmla="*/ 935791 w 6081027"/>
              <a:gd name="connsiteY5" fmla="*/ 11376260 h 11467379"/>
              <a:gd name="connsiteX0" fmla="*/ 935791 w 6081027"/>
              <a:gd name="connsiteY0" fmla="*/ 11376260 h 11467379"/>
              <a:gd name="connsiteX1" fmla="*/ 2892252 w 6081027"/>
              <a:gd name="connsiteY1" fmla="*/ 5604398 h 11467379"/>
              <a:gd name="connsiteX2" fmla="*/ 6081027 w 6081027"/>
              <a:gd name="connsiteY2" fmla="*/ 0 h 11467379"/>
              <a:gd name="connsiteX3" fmla="*/ 4756506 w 6081027"/>
              <a:gd name="connsiteY3" fmla="*/ 5604398 h 11467379"/>
              <a:gd name="connsiteX4" fmla="*/ 1290022 w 6081027"/>
              <a:gd name="connsiteY4" fmla="*/ 11467379 h 11467379"/>
              <a:gd name="connsiteX5" fmla="*/ 935791 w 6081027"/>
              <a:gd name="connsiteY5" fmla="*/ 11376260 h 11467379"/>
              <a:gd name="connsiteX0" fmla="*/ 935791 w 6081027"/>
              <a:gd name="connsiteY0" fmla="*/ 11576765 h 11667884"/>
              <a:gd name="connsiteX1" fmla="*/ 2892252 w 6081027"/>
              <a:gd name="connsiteY1" fmla="*/ 5804903 h 11667884"/>
              <a:gd name="connsiteX2" fmla="*/ 6081027 w 6081027"/>
              <a:gd name="connsiteY2" fmla="*/ 200505 h 11667884"/>
              <a:gd name="connsiteX3" fmla="*/ 4756506 w 6081027"/>
              <a:gd name="connsiteY3" fmla="*/ 5804903 h 11667884"/>
              <a:gd name="connsiteX4" fmla="*/ 1290022 w 6081027"/>
              <a:gd name="connsiteY4" fmla="*/ 11667884 h 11667884"/>
              <a:gd name="connsiteX5" fmla="*/ 935791 w 6081027"/>
              <a:gd name="connsiteY5" fmla="*/ 11576765 h 11667884"/>
              <a:gd name="connsiteX0" fmla="*/ 941946 w 6087182"/>
              <a:gd name="connsiteY0" fmla="*/ 11569546 h 11660665"/>
              <a:gd name="connsiteX1" fmla="*/ 64814 w 6087182"/>
              <a:gd name="connsiteY1" fmla="*/ 10178773 h 11660665"/>
              <a:gd name="connsiteX2" fmla="*/ 2898407 w 6087182"/>
              <a:gd name="connsiteY2" fmla="*/ 5797684 h 11660665"/>
              <a:gd name="connsiteX3" fmla="*/ 6087182 w 6087182"/>
              <a:gd name="connsiteY3" fmla="*/ 193286 h 11660665"/>
              <a:gd name="connsiteX4" fmla="*/ 4762661 w 6087182"/>
              <a:gd name="connsiteY4" fmla="*/ 5797684 h 11660665"/>
              <a:gd name="connsiteX5" fmla="*/ 1296177 w 6087182"/>
              <a:gd name="connsiteY5" fmla="*/ 11660665 h 11660665"/>
              <a:gd name="connsiteX6" fmla="*/ 941946 w 6087182"/>
              <a:gd name="connsiteY6" fmla="*/ 11569546 h 11660665"/>
              <a:gd name="connsiteX0" fmla="*/ 941946 w 6087182"/>
              <a:gd name="connsiteY0" fmla="*/ 11569546 h 11613833"/>
              <a:gd name="connsiteX1" fmla="*/ 64814 w 6087182"/>
              <a:gd name="connsiteY1" fmla="*/ 10178773 h 11613833"/>
              <a:gd name="connsiteX2" fmla="*/ 2898407 w 6087182"/>
              <a:gd name="connsiteY2" fmla="*/ 5797684 h 11613833"/>
              <a:gd name="connsiteX3" fmla="*/ 6087182 w 6087182"/>
              <a:gd name="connsiteY3" fmla="*/ 193286 h 11613833"/>
              <a:gd name="connsiteX4" fmla="*/ 4762661 w 6087182"/>
              <a:gd name="connsiteY4" fmla="*/ 5797684 h 11613833"/>
              <a:gd name="connsiteX5" fmla="*/ 1348401 w 6087182"/>
              <a:gd name="connsiteY5" fmla="*/ 11613833 h 11613833"/>
              <a:gd name="connsiteX6" fmla="*/ 941946 w 6087182"/>
              <a:gd name="connsiteY6" fmla="*/ 11569546 h 11613833"/>
              <a:gd name="connsiteX0" fmla="*/ 955740 w 6086435"/>
              <a:gd name="connsiteY0" fmla="*/ 11513020 h 11613833"/>
              <a:gd name="connsiteX1" fmla="*/ 64067 w 6086435"/>
              <a:gd name="connsiteY1" fmla="*/ 10178773 h 11613833"/>
              <a:gd name="connsiteX2" fmla="*/ 2897660 w 6086435"/>
              <a:gd name="connsiteY2" fmla="*/ 5797684 h 11613833"/>
              <a:gd name="connsiteX3" fmla="*/ 6086435 w 6086435"/>
              <a:gd name="connsiteY3" fmla="*/ 193286 h 11613833"/>
              <a:gd name="connsiteX4" fmla="*/ 4761914 w 6086435"/>
              <a:gd name="connsiteY4" fmla="*/ 5797684 h 11613833"/>
              <a:gd name="connsiteX5" fmla="*/ 1347654 w 6086435"/>
              <a:gd name="connsiteY5" fmla="*/ 11613833 h 11613833"/>
              <a:gd name="connsiteX6" fmla="*/ 955740 w 6086435"/>
              <a:gd name="connsiteY6" fmla="*/ 11513020 h 11613833"/>
              <a:gd name="connsiteX0" fmla="*/ 955740 w 6086435"/>
              <a:gd name="connsiteY0" fmla="*/ 11513020 h 11584921"/>
              <a:gd name="connsiteX1" fmla="*/ 64067 w 6086435"/>
              <a:gd name="connsiteY1" fmla="*/ 10178773 h 11584921"/>
              <a:gd name="connsiteX2" fmla="*/ 2897660 w 6086435"/>
              <a:gd name="connsiteY2" fmla="*/ 5797684 h 11584921"/>
              <a:gd name="connsiteX3" fmla="*/ 6086435 w 6086435"/>
              <a:gd name="connsiteY3" fmla="*/ 193286 h 11584921"/>
              <a:gd name="connsiteX4" fmla="*/ 4761914 w 6086435"/>
              <a:gd name="connsiteY4" fmla="*/ 5797684 h 11584921"/>
              <a:gd name="connsiteX5" fmla="*/ 1396594 w 6086435"/>
              <a:gd name="connsiteY5" fmla="*/ 11584921 h 11584921"/>
              <a:gd name="connsiteX6" fmla="*/ 955740 w 6086435"/>
              <a:gd name="connsiteY6" fmla="*/ 11513020 h 11584921"/>
              <a:gd name="connsiteX0" fmla="*/ 960492 w 6086181"/>
              <a:gd name="connsiteY0" fmla="*/ 11493557 h 11584921"/>
              <a:gd name="connsiteX1" fmla="*/ 63813 w 6086181"/>
              <a:gd name="connsiteY1" fmla="*/ 10178773 h 11584921"/>
              <a:gd name="connsiteX2" fmla="*/ 2897406 w 6086181"/>
              <a:gd name="connsiteY2" fmla="*/ 5797684 h 11584921"/>
              <a:gd name="connsiteX3" fmla="*/ 6086181 w 6086181"/>
              <a:gd name="connsiteY3" fmla="*/ 193286 h 11584921"/>
              <a:gd name="connsiteX4" fmla="*/ 4761660 w 6086181"/>
              <a:gd name="connsiteY4" fmla="*/ 5797684 h 11584921"/>
              <a:gd name="connsiteX5" fmla="*/ 1396340 w 6086181"/>
              <a:gd name="connsiteY5" fmla="*/ 11584921 h 11584921"/>
              <a:gd name="connsiteX6" fmla="*/ 960492 w 6086181"/>
              <a:gd name="connsiteY6" fmla="*/ 11493557 h 11584921"/>
              <a:gd name="connsiteX0" fmla="*/ 960492 w 6086181"/>
              <a:gd name="connsiteY0" fmla="*/ 11493557 h 11493557"/>
              <a:gd name="connsiteX1" fmla="*/ 63813 w 6086181"/>
              <a:gd name="connsiteY1" fmla="*/ 10178773 h 11493557"/>
              <a:gd name="connsiteX2" fmla="*/ 2897406 w 6086181"/>
              <a:gd name="connsiteY2" fmla="*/ 5797684 h 11493557"/>
              <a:gd name="connsiteX3" fmla="*/ 6086181 w 6086181"/>
              <a:gd name="connsiteY3" fmla="*/ 193286 h 11493557"/>
              <a:gd name="connsiteX4" fmla="*/ 4761660 w 6086181"/>
              <a:gd name="connsiteY4" fmla="*/ 5797684 h 11493557"/>
              <a:gd name="connsiteX5" fmla="*/ 2358573 w 6086181"/>
              <a:gd name="connsiteY5" fmla="*/ 10897625 h 11493557"/>
              <a:gd name="connsiteX6" fmla="*/ 960492 w 6086181"/>
              <a:gd name="connsiteY6" fmla="*/ 11493557 h 11493557"/>
              <a:gd name="connsiteX0" fmla="*/ 960492 w 6086181"/>
              <a:gd name="connsiteY0" fmla="*/ 11493557 h 11493557"/>
              <a:gd name="connsiteX1" fmla="*/ 63813 w 6086181"/>
              <a:gd name="connsiteY1" fmla="*/ 10178773 h 11493557"/>
              <a:gd name="connsiteX2" fmla="*/ 2897406 w 6086181"/>
              <a:gd name="connsiteY2" fmla="*/ 5797684 h 11493557"/>
              <a:gd name="connsiteX3" fmla="*/ 6086181 w 6086181"/>
              <a:gd name="connsiteY3" fmla="*/ 193286 h 11493557"/>
              <a:gd name="connsiteX4" fmla="*/ 4761660 w 6086181"/>
              <a:gd name="connsiteY4" fmla="*/ 5797684 h 11493557"/>
              <a:gd name="connsiteX5" fmla="*/ 2358573 w 6086181"/>
              <a:gd name="connsiteY5" fmla="*/ 10897625 h 11493557"/>
              <a:gd name="connsiteX6" fmla="*/ 960492 w 6086181"/>
              <a:gd name="connsiteY6" fmla="*/ 11493557 h 11493557"/>
              <a:gd name="connsiteX0" fmla="*/ 1175975 w 6076518"/>
              <a:gd name="connsiteY0" fmla="*/ 10643089 h 10897625"/>
              <a:gd name="connsiteX1" fmla="*/ 54150 w 6076518"/>
              <a:gd name="connsiteY1" fmla="*/ 10178773 h 10897625"/>
              <a:gd name="connsiteX2" fmla="*/ 2887743 w 6076518"/>
              <a:gd name="connsiteY2" fmla="*/ 5797684 h 10897625"/>
              <a:gd name="connsiteX3" fmla="*/ 6076518 w 6076518"/>
              <a:gd name="connsiteY3" fmla="*/ 193286 h 10897625"/>
              <a:gd name="connsiteX4" fmla="*/ 4751997 w 6076518"/>
              <a:gd name="connsiteY4" fmla="*/ 5797684 h 10897625"/>
              <a:gd name="connsiteX5" fmla="*/ 2348910 w 6076518"/>
              <a:gd name="connsiteY5" fmla="*/ 10897625 h 10897625"/>
              <a:gd name="connsiteX6" fmla="*/ 1175975 w 6076518"/>
              <a:gd name="connsiteY6" fmla="*/ 10643089 h 10897625"/>
              <a:gd name="connsiteX0" fmla="*/ 1184768 w 6085311"/>
              <a:gd name="connsiteY0" fmla="*/ 10643089 h 10897625"/>
              <a:gd name="connsiteX1" fmla="*/ 62943 w 6085311"/>
              <a:gd name="connsiteY1" fmla="*/ 10178773 h 10897625"/>
              <a:gd name="connsiteX2" fmla="*/ 2896536 w 6085311"/>
              <a:gd name="connsiteY2" fmla="*/ 5797684 h 10897625"/>
              <a:gd name="connsiteX3" fmla="*/ 6085311 w 6085311"/>
              <a:gd name="connsiteY3" fmla="*/ 193286 h 10897625"/>
              <a:gd name="connsiteX4" fmla="*/ 4760790 w 6085311"/>
              <a:gd name="connsiteY4" fmla="*/ 5797684 h 10897625"/>
              <a:gd name="connsiteX5" fmla="*/ 2357703 w 6085311"/>
              <a:gd name="connsiteY5" fmla="*/ 10897625 h 10897625"/>
              <a:gd name="connsiteX6" fmla="*/ 1184768 w 6085311"/>
              <a:gd name="connsiteY6" fmla="*/ 10643089 h 10897625"/>
              <a:gd name="connsiteX0" fmla="*/ 1121838 w 6022381"/>
              <a:gd name="connsiteY0" fmla="*/ 10643089 h 10897625"/>
              <a:gd name="connsiteX1" fmla="*/ 13 w 6022381"/>
              <a:gd name="connsiteY1" fmla="*/ 10178773 h 10897625"/>
              <a:gd name="connsiteX2" fmla="*/ 2833606 w 6022381"/>
              <a:gd name="connsiteY2" fmla="*/ 5797684 h 10897625"/>
              <a:gd name="connsiteX3" fmla="*/ 6022381 w 6022381"/>
              <a:gd name="connsiteY3" fmla="*/ 193286 h 10897625"/>
              <a:gd name="connsiteX4" fmla="*/ 4697860 w 6022381"/>
              <a:gd name="connsiteY4" fmla="*/ 5797684 h 10897625"/>
              <a:gd name="connsiteX5" fmla="*/ 2294773 w 6022381"/>
              <a:gd name="connsiteY5" fmla="*/ 10897625 h 10897625"/>
              <a:gd name="connsiteX6" fmla="*/ 1121838 w 6022381"/>
              <a:gd name="connsiteY6" fmla="*/ 10643089 h 10897625"/>
              <a:gd name="connsiteX0" fmla="*/ 1121838 w 6043026"/>
              <a:gd name="connsiteY0" fmla="*/ 10671750 h 10926286"/>
              <a:gd name="connsiteX1" fmla="*/ 13 w 6043026"/>
              <a:gd name="connsiteY1" fmla="*/ 10207434 h 10926286"/>
              <a:gd name="connsiteX2" fmla="*/ 2833606 w 6043026"/>
              <a:gd name="connsiteY2" fmla="*/ 5826345 h 10926286"/>
              <a:gd name="connsiteX3" fmla="*/ 6043026 w 6043026"/>
              <a:gd name="connsiteY3" fmla="*/ 192515 h 10926286"/>
              <a:gd name="connsiteX4" fmla="*/ 4697860 w 6043026"/>
              <a:gd name="connsiteY4" fmla="*/ 5826345 h 10926286"/>
              <a:gd name="connsiteX5" fmla="*/ 2294773 w 6043026"/>
              <a:gd name="connsiteY5" fmla="*/ 10926286 h 10926286"/>
              <a:gd name="connsiteX6" fmla="*/ 1121838 w 6043026"/>
              <a:gd name="connsiteY6" fmla="*/ 10671750 h 10926286"/>
              <a:gd name="connsiteX0" fmla="*/ 1121838 w 6043026"/>
              <a:gd name="connsiteY0" fmla="*/ 10621774 h 10876310"/>
              <a:gd name="connsiteX1" fmla="*/ 13 w 6043026"/>
              <a:gd name="connsiteY1" fmla="*/ 10157458 h 10876310"/>
              <a:gd name="connsiteX2" fmla="*/ 2833606 w 6043026"/>
              <a:gd name="connsiteY2" fmla="*/ 5776369 h 10876310"/>
              <a:gd name="connsiteX3" fmla="*/ 6043026 w 6043026"/>
              <a:gd name="connsiteY3" fmla="*/ 142539 h 10876310"/>
              <a:gd name="connsiteX4" fmla="*/ 4697860 w 6043026"/>
              <a:gd name="connsiteY4" fmla="*/ 5776369 h 10876310"/>
              <a:gd name="connsiteX5" fmla="*/ 2294773 w 6043026"/>
              <a:gd name="connsiteY5" fmla="*/ 10876310 h 10876310"/>
              <a:gd name="connsiteX6" fmla="*/ 1121838 w 6043026"/>
              <a:gd name="connsiteY6" fmla="*/ 10621774 h 10876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43026" h="10876310">
                <a:moveTo>
                  <a:pt x="1121838" y="10621774"/>
                </a:moveTo>
                <a:cubicBezTo>
                  <a:pt x="700220" y="10479536"/>
                  <a:pt x="-3392" y="10498001"/>
                  <a:pt x="13" y="10157458"/>
                </a:cubicBezTo>
                <a:cubicBezTo>
                  <a:pt x="326090" y="9195481"/>
                  <a:pt x="1826437" y="7445522"/>
                  <a:pt x="2833606" y="5776369"/>
                </a:cubicBezTo>
                <a:cubicBezTo>
                  <a:pt x="3840775" y="4107216"/>
                  <a:pt x="2137069" y="-904758"/>
                  <a:pt x="6043026" y="142539"/>
                </a:cubicBezTo>
                <a:cubicBezTo>
                  <a:pt x="4701575" y="2924576"/>
                  <a:pt x="4697859" y="2492778"/>
                  <a:pt x="4697860" y="5776369"/>
                </a:cubicBezTo>
                <a:cubicBezTo>
                  <a:pt x="4697860" y="9059961"/>
                  <a:pt x="3204812" y="10259722"/>
                  <a:pt x="2294773" y="10876310"/>
                </a:cubicBezTo>
                <a:cubicBezTo>
                  <a:pt x="2294772" y="10876310"/>
                  <a:pt x="1121839" y="10621774"/>
                  <a:pt x="1121838" y="1062177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1354774" y="565384"/>
            <a:ext cx="9386371" cy="1177863"/>
            <a:chOff x="0" y="750728"/>
            <a:chExt cx="9233446" cy="1177863"/>
          </a:xfrm>
        </p:grpSpPr>
        <p:sp>
          <p:nvSpPr>
            <p:cNvPr id="4" name="Rectangle 3"/>
            <p:cNvSpPr/>
            <p:nvPr/>
          </p:nvSpPr>
          <p:spPr>
            <a:xfrm>
              <a:off x="0" y="750728"/>
              <a:ext cx="9233446" cy="1177863"/>
            </a:xfrm>
            <a:prstGeom prst="rect">
              <a:avLst/>
            </a:prstGeom>
            <a:solidFill>
              <a:schemeClr val="tx1"/>
            </a:solidFill>
            <a:ln>
              <a:noFill/>
            </a:ln>
            <a:effectLst>
              <a:outerShdw blurRad="165100" dist="152400" dir="5400000" sx="103000" sy="103000" algn="tl" rotWithShape="0">
                <a:prstClr val="black">
                  <a:alpha val="29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TextBox 4"/>
            <p:cNvSpPr txBox="1"/>
            <p:nvPr/>
          </p:nvSpPr>
          <p:spPr>
            <a:xfrm>
              <a:off x="0" y="854911"/>
              <a:ext cx="9233446" cy="969496"/>
            </a:xfrm>
            <a:prstGeom prst="rect">
              <a:avLst/>
            </a:prstGeom>
            <a:noFill/>
          </p:spPr>
          <p:txBody>
            <a:bodyPr wrap="square" rtlCol="0">
              <a:spAutoFit/>
            </a:bodyPr>
            <a:lstStyle/>
            <a:p>
              <a:pPr algn="ctr"/>
              <a:r>
                <a:rPr lang="en-US" sz="5700" dirty="0" smtClean="0">
                  <a:solidFill>
                    <a:schemeClr val="bg1"/>
                  </a:solidFill>
                </a:rPr>
                <a:t>KITE</a:t>
              </a:r>
              <a:endParaRPr lang="en-US" sz="5700" b="1" dirty="0" smtClean="0">
                <a:solidFill>
                  <a:schemeClr val="bg1"/>
                </a:solidFill>
              </a:endParaRPr>
            </a:p>
          </p:txBody>
        </p:sp>
      </p:grpSp>
      <p:sp>
        <p:nvSpPr>
          <p:cNvPr id="2" name="Rectangle 1"/>
          <p:cNvSpPr/>
          <p:nvPr/>
        </p:nvSpPr>
        <p:spPr>
          <a:xfrm>
            <a:off x="0" y="2090058"/>
            <a:ext cx="10611853" cy="21292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2032" y="6335143"/>
            <a:ext cx="12192000" cy="307777"/>
          </a:xfrm>
          <a:prstGeom prst="rect">
            <a:avLst/>
          </a:prstGeom>
          <a:noFill/>
        </p:spPr>
        <p:txBody>
          <a:bodyPr wrap="square" rtlCol="0">
            <a:spAutoFit/>
          </a:bodyPr>
          <a:lstStyle/>
          <a:p>
            <a:pPr algn="ctr"/>
            <a:r>
              <a:rPr lang="en-US" sz="1400" dirty="0" smtClean="0"/>
              <a:t>      </a:t>
            </a:r>
            <a:r>
              <a:rPr lang="en-US" sz="1400" dirty="0" smtClean="0"/>
              <a:t>Jim Black               </a:t>
            </a:r>
            <a:r>
              <a:rPr lang="en-US" sz="1400" dirty="0" smtClean="0"/>
              <a:t>black and rose</a:t>
            </a:r>
            <a:endParaRPr lang="en-US" sz="1400" dirty="0"/>
          </a:p>
        </p:txBody>
      </p:sp>
      <p:sp>
        <p:nvSpPr>
          <p:cNvPr id="17" name="TextBox 16"/>
          <p:cNvSpPr txBox="1"/>
          <p:nvPr/>
        </p:nvSpPr>
        <p:spPr>
          <a:xfrm>
            <a:off x="-119272" y="2545177"/>
            <a:ext cx="12334461" cy="3539430"/>
          </a:xfrm>
          <a:prstGeom prst="rect">
            <a:avLst/>
          </a:prstGeom>
          <a:noFill/>
        </p:spPr>
        <p:txBody>
          <a:bodyPr wrap="square" rtlCol="0">
            <a:spAutoFit/>
          </a:bodyPr>
          <a:lstStyle/>
          <a:p>
            <a:pPr marL="2454275" indent="-457200">
              <a:buFont typeface="Arial" panose="020B0604020202020204" pitchFamily="34" charset="0"/>
              <a:buChar char="•"/>
            </a:pPr>
            <a:r>
              <a:rPr lang="en-US" sz="3200" dirty="0" smtClean="0"/>
              <a:t>Combined Values Chart vs. Adding PD</a:t>
            </a:r>
          </a:p>
          <a:p>
            <a:pPr marL="2635250"/>
            <a:endParaRPr lang="en-US" sz="2400" dirty="0" smtClean="0"/>
          </a:p>
          <a:p>
            <a:pPr marL="2454275" indent="-457200">
              <a:buFont typeface="Arial" panose="020B0604020202020204" pitchFamily="34" charset="0"/>
              <a:buChar char="•"/>
            </a:pPr>
            <a:r>
              <a:rPr lang="en-US" sz="3200" dirty="0" smtClean="0"/>
              <a:t>The Kite Principle-When and How to Add </a:t>
            </a:r>
          </a:p>
          <a:p>
            <a:pPr marL="2455863"/>
            <a:r>
              <a:rPr lang="en-US" sz="3200" dirty="0" smtClean="0"/>
              <a:t>Multiple Impairments</a:t>
            </a:r>
          </a:p>
          <a:p>
            <a:pPr marL="2863850" indent="-228600">
              <a:buFont typeface="Arial" panose="020B0604020202020204" pitchFamily="34" charset="0"/>
              <a:buChar char="•"/>
            </a:pPr>
            <a:r>
              <a:rPr lang="en-US" sz="2400" dirty="0" smtClean="0"/>
              <a:t>Synergy</a:t>
            </a:r>
          </a:p>
          <a:p>
            <a:pPr marL="2863850" indent="-228600">
              <a:buFont typeface="Arial" panose="020B0604020202020204" pitchFamily="34" charset="0"/>
              <a:buChar char="•"/>
            </a:pPr>
            <a:r>
              <a:rPr lang="en-US" sz="2400" dirty="0" smtClean="0"/>
              <a:t>Overlap</a:t>
            </a:r>
          </a:p>
          <a:p>
            <a:pPr marL="2863850" indent="-228600">
              <a:buFont typeface="Arial" panose="020B0604020202020204" pitchFamily="34" charset="0"/>
              <a:buChar char="•"/>
            </a:pPr>
            <a:r>
              <a:rPr lang="en-US" sz="2400" dirty="0" smtClean="0"/>
              <a:t>Inflation</a:t>
            </a:r>
            <a:endParaRPr lang="en-US" sz="2400" dirty="0"/>
          </a:p>
          <a:p>
            <a:pPr marL="2455863"/>
            <a:endParaRPr lang="en-US" sz="3200" dirty="0"/>
          </a:p>
        </p:txBody>
      </p:sp>
    </p:spTree>
    <p:extLst>
      <p:ext uri="{BB962C8B-B14F-4D97-AF65-F5344CB8AC3E}">
        <p14:creationId xmlns:p14="http://schemas.microsoft.com/office/powerpoint/2010/main" val="38055334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eometric abstract image">
            <a:extLst>
              <a:ext uri="{FF2B5EF4-FFF2-40B4-BE49-F238E27FC236}">
                <a16:creationId xmlns:a16="http://schemas.microsoft.com/office/drawing/2014/main" id="{1F6EA444-CCD5-43A4-848C-62DE7C63DDF9}"/>
              </a:ext>
              <a:ext uri="{C183D7F6-B498-43B3-948B-1728B52AA6E4}">
                <adec:decorative xmlns="" xmlns:adec="http://schemas.microsoft.com/office/drawing/2017/decorative" val="0"/>
              </a:ext>
            </a:extLst>
          </p:cNvPr>
          <p:cNvPicPr>
            <a:picLocks noChangeAspect="1"/>
          </p:cNvPicPr>
          <p:nvPr/>
        </p:nvPicPr>
        <p:blipFill rotWithShape="1">
          <a:blip r:embed="rId2">
            <a:duotone>
              <a:prstClr val="black"/>
              <a:srgbClr val="0078D2">
                <a:tint val="45000"/>
                <a:satMod val="400000"/>
              </a:srgbClr>
            </a:duotone>
          </a:blip>
          <a:srcRect l="628" t="2511" r="5872" b="52616"/>
          <a:stretch/>
        </p:blipFill>
        <p:spPr>
          <a:xfrm>
            <a:off x="1" y="-10632"/>
            <a:ext cx="12191999" cy="3916426"/>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20080" y="6335143"/>
            <a:ext cx="455758" cy="327837"/>
          </a:xfrm>
          <a:prstGeom prst="rect">
            <a:avLst/>
          </a:prstGeom>
        </p:spPr>
      </p:pic>
      <p:sp>
        <p:nvSpPr>
          <p:cNvPr id="13" name="Moon 12"/>
          <p:cNvSpPr/>
          <p:nvPr/>
        </p:nvSpPr>
        <p:spPr>
          <a:xfrm rot="15334431">
            <a:off x="3276764" y="-2927402"/>
            <a:ext cx="6043026" cy="11810580"/>
          </a:xfrm>
          <a:custGeom>
            <a:avLst/>
            <a:gdLst>
              <a:gd name="connsiteX0" fmla="*/ 4809982 w 4809982"/>
              <a:gd name="connsiteY0" fmla="*/ 15564487 h 15564487"/>
              <a:gd name="connsiteX1" fmla="*/ 0 w 4809982"/>
              <a:gd name="connsiteY1" fmla="*/ 7782243 h 15564487"/>
              <a:gd name="connsiteX2" fmla="*/ 4809982 w 4809982"/>
              <a:gd name="connsiteY2" fmla="*/ -1 h 15564487"/>
              <a:gd name="connsiteX3" fmla="*/ 1864254 w 4809982"/>
              <a:gd name="connsiteY3" fmla="*/ 7782243 h 15564487"/>
              <a:gd name="connsiteX4" fmla="*/ 4809984 w 4809982"/>
              <a:gd name="connsiteY4" fmla="*/ 15564487 h 15564487"/>
              <a:gd name="connsiteX5" fmla="*/ 4809982 w 4809982"/>
              <a:gd name="connsiteY5" fmla="*/ 15564487 h 15564487"/>
              <a:gd name="connsiteX0" fmla="*/ 2447119 w 5018216"/>
              <a:gd name="connsiteY0" fmla="*/ 11611985 h 15564488"/>
              <a:gd name="connsiteX1" fmla="*/ 208232 w 5018216"/>
              <a:gd name="connsiteY1" fmla="*/ 7782244 h 15564488"/>
              <a:gd name="connsiteX2" fmla="*/ 5018214 w 5018216"/>
              <a:gd name="connsiteY2" fmla="*/ 0 h 15564488"/>
              <a:gd name="connsiteX3" fmla="*/ 2072486 w 5018216"/>
              <a:gd name="connsiteY3" fmla="*/ 7782244 h 15564488"/>
              <a:gd name="connsiteX4" fmla="*/ 5018216 w 5018216"/>
              <a:gd name="connsiteY4" fmla="*/ 15564488 h 15564488"/>
              <a:gd name="connsiteX5" fmla="*/ 2447119 w 5018216"/>
              <a:gd name="connsiteY5" fmla="*/ 11611985 h 15564488"/>
              <a:gd name="connsiteX0" fmla="*/ 2447119 w 5018214"/>
              <a:gd name="connsiteY0" fmla="*/ 11611985 h 11611985"/>
              <a:gd name="connsiteX1" fmla="*/ 208232 w 5018214"/>
              <a:gd name="connsiteY1" fmla="*/ 7782244 h 11611985"/>
              <a:gd name="connsiteX2" fmla="*/ 5018214 w 5018214"/>
              <a:gd name="connsiteY2" fmla="*/ 0 h 11611985"/>
              <a:gd name="connsiteX3" fmla="*/ 2072486 w 5018214"/>
              <a:gd name="connsiteY3" fmla="*/ 7782244 h 11611985"/>
              <a:gd name="connsiteX4" fmla="*/ 1864811 w 5018214"/>
              <a:gd name="connsiteY4" fmla="*/ 11516141 h 11611985"/>
              <a:gd name="connsiteX5" fmla="*/ 2447119 w 5018214"/>
              <a:gd name="connsiteY5" fmla="*/ 11611985 h 11611985"/>
              <a:gd name="connsiteX0" fmla="*/ 1205351 w 6705875"/>
              <a:gd name="connsiteY0" fmla="*/ 12827679 h 12827679"/>
              <a:gd name="connsiteX1" fmla="*/ 1895893 w 6705875"/>
              <a:gd name="connsiteY1" fmla="*/ 7782244 h 12827679"/>
              <a:gd name="connsiteX2" fmla="*/ 6705875 w 6705875"/>
              <a:gd name="connsiteY2" fmla="*/ 0 h 12827679"/>
              <a:gd name="connsiteX3" fmla="*/ 3760147 w 6705875"/>
              <a:gd name="connsiteY3" fmla="*/ 7782244 h 12827679"/>
              <a:gd name="connsiteX4" fmla="*/ 3552472 w 6705875"/>
              <a:gd name="connsiteY4" fmla="*/ 11516141 h 12827679"/>
              <a:gd name="connsiteX5" fmla="*/ 1205351 w 6705875"/>
              <a:gd name="connsiteY5" fmla="*/ 12827679 h 12827679"/>
              <a:gd name="connsiteX0" fmla="*/ 1205351 w 6705875"/>
              <a:gd name="connsiteY0" fmla="*/ 12827679 h 12827679"/>
              <a:gd name="connsiteX1" fmla="*/ 1895893 w 6705875"/>
              <a:gd name="connsiteY1" fmla="*/ 7782244 h 12827679"/>
              <a:gd name="connsiteX2" fmla="*/ 6705875 w 6705875"/>
              <a:gd name="connsiteY2" fmla="*/ 0 h 12827679"/>
              <a:gd name="connsiteX3" fmla="*/ 3760147 w 6705875"/>
              <a:gd name="connsiteY3" fmla="*/ 7782244 h 12827679"/>
              <a:gd name="connsiteX4" fmla="*/ 1485553 w 6705875"/>
              <a:gd name="connsiteY4" fmla="*/ 12157909 h 12827679"/>
              <a:gd name="connsiteX5" fmla="*/ 1205351 w 6705875"/>
              <a:gd name="connsiteY5" fmla="*/ 12827679 h 12827679"/>
              <a:gd name="connsiteX0" fmla="*/ 1205351 w 6705875"/>
              <a:gd name="connsiteY0" fmla="*/ 12827679 h 12827679"/>
              <a:gd name="connsiteX1" fmla="*/ 1895893 w 6705875"/>
              <a:gd name="connsiteY1" fmla="*/ 7782244 h 12827679"/>
              <a:gd name="connsiteX2" fmla="*/ 6705875 w 6705875"/>
              <a:gd name="connsiteY2" fmla="*/ 0 h 12827679"/>
              <a:gd name="connsiteX3" fmla="*/ 3760147 w 6705875"/>
              <a:gd name="connsiteY3" fmla="*/ 7782244 h 12827679"/>
              <a:gd name="connsiteX4" fmla="*/ 1485553 w 6705875"/>
              <a:gd name="connsiteY4" fmla="*/ 12157909 h 12827679"/>
              <a:gd name="connsiteX5" fmla="*/ 1205351 w 6705875"/>
              <a:gd name="connsiteY5" fmla="*/ 12827679 h 12827679"/>
              <a:gd name="connsiteX0" fmla="*/ 976169 w 7742612"/>
              <a:gd name="connsiteY0" fmla="*/ 13554106 h 13554106"/>
              <a:gd name="connsiteX1" fmla="*/ 2932630 w 7742612"/>
              <a:gd name="connsiteY1" fmla="*/ 7782244 h 13554106"/>
              <a:gd name="connsiteX2" fmla="*/ 7742612 w 7742612"/>
              <a:gd name="connsiteY2" fmla="*/ 0 h 13554106"/>
              <a:gd name="connsiteX3" fmla="*/ 4796884 w 7742612"/>
              <a:gd name="connsiteY3" fmla="*/ 7782244 h 13554106"/>
              <a:gd name="connsiteX4" fmla="*/ 2522290 w 7742612"/>
              <a:gd name="connsiteY4" fmla="*/ 12157909 h 13554106"/>
              <a:gd name="connsiteX5" fmla="*/ 976169 w 7742612"/>
              <a:gd name="connsiteY5" fmla="*/ 13554106 h 13554106"/>
              <a:gd name="connsiteX0" fmla="*/ 976169 w 7742612"/>
              <a:gd name="connsiteY0" fmla="*/ 13554106 h 13554106"/>
              <a:gd name="connsiteX1" fmla="*/ 2932630 w 7742612"/>
              <a:gd name="connsiteY1" fmla="*/ 7782244 h 13554106"/>
              <a:gd name="connsiteX2" fmla="*/ 7742612 w 7742612"/>
              <a:gd name="connsiteY2" fmla="*/ 0 h 13554106"/>
              <a:gd name="connsiteX3" fmla="*/ 4796884 w 7742612"/>
              <a:gd name="connsiteY3" fmla="*/ 7782244 h 13554106"/>
              <a:gd name="connsiteX4" fmla="*/ 2195475 w 7742612"/>
              <a:gd name="connsiteY4" fmla="*/ 12694292 h 13554106"/>
              <a:gd name="connsiteX5" fmla="*/ 976169 w 7742612"/>
              <a:gd name="connsiteY5" fmla="*/ 13554106 h 13554106"/>
              <a:gd name="connsiteX0" fmla="*/ 976169 w 7742612"/>
              <a:gd name="connsiteY0" fmla="*/ 13554106 h 13645225"/>
              <a:gd name="connsiteX1" fmla="*/ 2932630 w 7742612"/>
              <a:gd name="connsiteY1" fmla="*/ 7782244 h 13645225"/>
              <a:gd name="connsiteX2" fmla="*/ 7742612 w 7742612"/>
              <a:gd name="connsiteY2" fmla="*/ 0 h 13645225"/>
              <a:gd name="connsiteX3" fmla="*/ 4796884 w 7742612"/>
              <a:gd name="connsiteY3" fmla="*/ 7782244 h 13645225"/>
              <a:gd name="connsiteX4" fmla="*/ 1330400 w 7742612"/>
              <a:gd name="connsiteY4" fmla="*/ 13645225 h 13645225"/>
              <a:gd name="connsiteX5" fmla="*/ 976169 w 7742612"/>
              <a:gd name="connsiteY5" fmla="*/ 13554106 h 13645225"/>
              <a:gd name="connsiteX0" fmla="*/ 971464 w 7554607"/>
              <a:gd name="connsiteY0" fmla="*/ 13156151 h 13247270"/>
              <a:gd name="connsiteX1" fmla="*/ 2927925 w 7554607"/>
              <a:gd name="connsiteY1" fmla="*/ 7384289 h 13247270"/>
              <a:gd name="connsiteX2" fmla="*/ 7554607 w 7554607"/>
              <a:gd name="connsiteY2" fmla="*/ 0 h 13247270"/>
              <a:gd name="connsiteX3" fmla="*/ 4792179 w 7554607"/>
              <a:gd name="connsiteY3" fmla="*/ 7384289 h 13247270"/>
              <a:gd name="connsiteX4" fmla="*/ 1325695 w 7554607"/>
              <a:gd name="connsiteY4" fmla="*/ 13247270 h 13247270"/>
              <a:gd name="connsiteX5" fmla="*/ 971464 w 7554607"/>
              <a:gd name="connsiteY5" fmla="*/ 13156151 h 13247270"/>
              <a:gd name="connsiteX0" fmla="*/ 934415 w 6022410"/>
              <a:gd name="connsiteY0" fmla="*/ 11800796 h 11891915"/>
              <a:gd name="connsiteX1" fmla="*/ 2890876 w 6022410"/>
              <a:gd name="connsiteY1" fmla="*/ 6028934 h 11891915"/>
              <a:gd name="connsiteX2" fmla="*/ 6022410 w 6022410"/>
              <a:gd name="connsiteY2" fmla="*/ 0 h 11891915"/>
              <a:gd name="connsiteX3" fmla="*/ 4755130 w 6022410"/>
              <a:gd name="connsiteY3" fmla="*/ 6028934 h 11891915"/>
              <a:gd name="connsiteX4" fmla="*/ 1288646 w 6022410"/>
              <a:gd name="connsiteY4" fmla="*/ 11891915 h 11891915"/>
              <a:gd name="connsiteX5" fmla="*/ 934415 w 6022410"/>
              <a:gd name="connsiteY5" fmla="*/ 11800796 h 11891915"/>
              <a:gd name="connsiteX0" fmla="*/ 934415 w 6022410"/>
              <a:gd name="connsiteY0" fmla="*/ 11800796 h 11891915"/>
              <a:gd name="connsiteX1" fmla="*/ 2890876 w 6022410"/>
              <a:gd name="connsiteY1" fmla="*/ 6028934 h 11891915"/>
              <a:gd name="connsiteX2" fmla="*/ 6022410 w 6022410"/>
              <a:gd name="connsiteY2" fmla="*/ 0 h 11891915"/>
              <a:gd name="connsiteX3" fmla="*/ 4755130 w 6022410"/>
              <a:gd name="connsiteY3" fmla="*/ 6028934 h 11891915"/>
              <a:gd name="connsiteX4" fmla="*/ 1288646 w 6022410"/>
              <a:gd name="connsiteY4" fmla="*/ 11891915 h 11891915"/>
              <a:gd name="connsiteX5" fmla="*/ 934415 w 6022410"/>
              <a:gd name="connsiteY5" fmla="*/ 11800796 h 11891915"/>
              <a:gd name="connsiteX0" fmla="*/ 943722 w 6416333"/>
              <a:gd name="connsiteY0" fmla="*/ 11985107 h 12076226"/>
              <a:gd name="connsiteX1" fmla="*/ 2900183 w 6416333"/>
              <a:gd name="connsiteY1" fmla="*/ 6213245 h 12076226"/>
              <a:gd name="connsiteX2" fmla="*/ 6416333 w 6416333"/>
              <a:gd name="connsiteY2" fmla="*/ 0 h 12076226"/>
              <a:gd name="connsiteX3" fmla="*/ 4764437 w 6416333"/>
              <a:gd name="connsiteY3" fmla="*/ 6213245 h 12076226"/>
              <a:gd name="connsiteX4" fmla="*/ 1297953 w 6416333"/>
              <a:gd name="connsiteY4" fmla="*/ 12076226 h 12076226"/>
              <a:gd name="connsiteX5" fmla="*/ 943722 w 6416333"/>
              <a:gd name="connsiteY5" fmla="*/ 11985107 h 12076226"/>
              <a:gd name="connsiteX0" fmla="*/ 935791 w 6081027"/>
              <a:gd name="connsiteY0" fmla="*/ 11376260 h 11467379"/>
              <a:gd name="connsiteX1" fmla="*/ 2892252 w 6081027"/>
              <a:gd name="connsiteY1" fmla="*/ 5604398 h 11467379"/>
              <a:gd name="connsiteX2" fmla="*/ 6081027 w 6081027"/>
              <a:gd name="connsiteY2" fmla="*/ 0 h 11467379"/>
              <a:gd name="connsiteX3" fmla="*/ 4756506 w 6081027"/>
              <a:gd name="connsiteY3" fmla="*/ 5604398 h 11467379"/>
              <a:gd name="connsiteX4" fmla="*/ 1290022 w 6081027"/>
              <a:gd name="connsiteY4" fmla="*/ 11467379 h 11467379"/>
              <a:gd name="connsiteX5" fmla="*/ 935791 w 6081027"/>
              <a:gd name="connsiteY5" fmla="*/ 11376260 h 11467379"/>
              <a:gd name="connsiteX0" fmla="*/ 935791 w 6081027"/>
              <a:gd name="connsiteY0" fmla="*/ 11376260 h 11467379"/>
              <a:gd name="connsiteX1" fmla="*/ 2892252 w 6081027"/>
              <a:gd name="connsiteY1" fmla="*/ 5604398 h 11467379"/>
              <a:gd name="connsiteX2" fmla="*/ 6081027 w 6081027"/>
              <a:gd name="connsiteY2" fmla="*/ 0 h 11467379"/>
              <a:gd name="connsiteX3" fmla="*/ 4756506 w 6081027"/>
              <a:gd name="connsiteY3" fmla="*/ 5604398 h 11467379"/>
              <a:gd name="connsiteX4" fmla="*/ 1290022 w 6081027"/>
              <a:gd name="connsiteY4" fmla="*/ 11467379 h 11467379"/>
              <a:gd name="connsiteX5" fmla="*/ 935791 w 6081027"/>
              <a:gd name="connsiteY5" fmla="*/ 11376260 h 11467379"/>
              <a:gd name="connsiteX0" fmla="*/ 935791 w 6081027"/>
              <a:gd name="connsiteY0" fmla="*/ 11576765 h 11667884"/>
              <a:gd name="connsiteX1" fmla="*/ 2892252 w 6081027"/>
              <a:gd name="connsiteY1" fmla="*/ 5804903 h 11667884"/>
              <a:gd name="connsiteX2" fmla="*/ 6081027 w 6081027"/>
              <a:gd name="connsiteY2" fmla="*/ 200505 h 11667884"/>
              <a:gd name="connsiteX3" fmla="*/ 4756506 w 6081027"/>
              <a:gd name="connsiteY3" fmla="*/ 5804903 h 11667884"/>
              <a:gd name="connsiteX4" fmla="*/ 1290022 w 6081027"/>
              <a:gd name="connsiteY4" fmla="*/ 11667884 h 11667884"/>
              <a:gd name="connsiteX5" fmla="*/ 935791 w 6081027"/>
              <a:gd name="connsiteY5" fmla="*/ 11576765 h 11667884"/>
              <a:gd name="connsiteX0" fmla="*/ 941946 w 6087182"/>
              <a:gd name="connsiteY0" fmla="*/ 11569546 h 11660665"/>
              <a:gd name="connsiteX1" fmla="*/ 64814 w 6087182"/>
              <a:gd name="connsiteY1" fmla="*/ 10178773 h 11660665"/>
              <a:gd name="connsiteX2" fmla="*/ 2898407 w 6087182"/>
              <a:gd name="connsiteY2" fmla="*/ 5797684 h 11660665"/>
              <a:gd name="connsiteX3" fmla="*/ 6087182 w 6087182"/>
              <a:gd name="connsiteY3" fmla="*/ 193286 h 11660665"/>
              <a:gd name="connsiteX4" fmla="*/ 4762661 w 6087182"/>
              <a:gd name="connsiteY4" fmla="*/ 5797684 h 11660665"/>
              <a:gd name="connsiteX5" fmla="*/ 1296177 w 6087182"/>
              <a:gd name="connsiteY5" fmla="*/ 11660665 h 11660665"/>
              <a:gd name="connsiteX6" fmla="*/ 941946 w 6087182"/>
              <a:gd name="connsiteY6" fmla="*/ 11569546 h 11660665"/>
              <a:gd name="connsiteX0" fmla="*/ 941946 w 6087182"/>
              <a:gd name="connsiteY0" fmla="*/ 11569546 h 11613833"/>
              <a:gd name="connsiteX1" fmla="*/ 64814 w 6087182"/>
              <a:gd name="connsiteY1" fmla="*/ 10178773 h 11613833"/>
              <a:gd name="connsiteX2" fmla="*/ 2898407 w 6087182"/>
              <a:gd name="connsiteY2" fmla="*/ 5797684 h 11613833"/>
              <a:gd name="connsiteX3" fmla="*/ 6087182 w 6087182"/>
              <a:gd name="connsiteY3" fmla="*/ 193286 h 11613833"/>
              <a:gd name="connsiteX4" fmla="*/ 4762661 w 6087182"/>
              <a:gd name="connsiteY4" fmla="*/ 5797684 h 11613833"/>
              <a:gd name="connsiteX5" fmla="*/ 1348401 w 6087182"/>
              <a:gd name="connsiteY5" fmla="*/ 11613833 h 11613833"/>
              <a:gd name="connsiteX6" fmla="*/ 941946 w 6087182"/>
              <a:gd name="connsiteY6" fmla="*/ 11569546 h 11613833"/>
              <a:gd name="connsiteX0" fmla="*/ 955740 w 6086435"/>
              <a:gd name="connsiteY0" fmla="*/ 11513020 h 11613833"/>
              <a:gd name="connsiteX1" fmla="*/ 64067 w 6086435"/>
              <a:gd name="connsiteY1" fmla="*/ 10178773 h 11613833"/>
              <a:gd name="connsiteX2" fmla="*/ 2897660 w 6086435"/>
              <a:gd name="connsiteY2" fmla="*/ 5797684 h 11613833"/>
              <a:gd name="connsiteX3" fmla="*/ 6086435 w 6086435"/>
              <a:gd name="connsiteY3" fmla="*/ 193286 h 11613833"/>
              <a:gd name="connsiteX4" fmla="*/ 4761914 w 6086435"/>
              <a:gd name="connsiteY4" fmla="*/ 5797684 h 11613833"/>
              <a:gd name="connsiteX5" fmla="*/ 1347654 w 6086435"/>
              <a:gd name="connsiteY5" fmla="*/ 11613833 h 11613833"/>
              <a:gd name="connsiteX6" fmla="*/ 955740 w 6086435"/>
              <a:gd name="connsiteY6" fmla="*/ 11513020 h 11613833"/>
              <a:gd name="connsiteX0" fmla="*/ 955740 w 6086435"/>
              <a:gd name="connsiteY0" fmla="*/ 11513020 h 11584921"/>
              <a:gd name="connsiteX1" fmla="*/ 64067 w 6086435"/>
              <a:gd name="connsiteY1" fmla="*/ 10178773 h 11584921"/>
              <a:gd name="connsiteX2" fmla="*/ 2897660 w 6086435"/>
              <a:gd name="connsiteY2" fmla="*/ 5797684 h 11584921"/>
              <a:gd name="connsiteX3" fmla="*/ 6086435 w 6086435"/>
              <a:gd name="connsiteY3" fmla="*/ 193286 h 11584921"/>
              <a:gd name="connsiteX4" fmla="*/ 4761914 w 6086435"/>
              <a:gd name="connsiteY4" fmla="*/ 5797684 h 11584921"/>
              <a:gd name="connsiteX5" fmla="*/ 1396594 w 6086435"/>
              <a:gd name="connsiteY5" fmla="*/ 11584921 h 11584921"/>
              <a:gd name="connsiteX6" fmla="*/ 955740 w 6086435"/>
              <a:gd name="connsiteY6" fmla="*/ 11513020 h 11584921"/>
              <a:gd name="connsiteX0" fmla="*/ 960492 w 6086181"/>
              <a:gd name="connsiteY0" fmla="*/ 11493557 h 11584921"/>
              <a:gd name="connsiteX1" fmla="*/ 63813 w 6086181"/>
              <a:gd name="connsiteY1" fmla="*/ 10178773 h 11584921"/>
              <a:gd name="connsiteX2" fmla="*/ 2897406 w 6086181"/>
              <a:gd name="connsiteY2" fmla="*/ 5797684 h 11584921"/>
              <a:gd name="connsiteX3" fmla="*/ 6086181 w 6086181"/>
              <a:gd name="connsiteY3" fmla="*/ 193286 h 11584921"/>
              <a:gd name="connsiteX4" fmla="*/ 4761660 w 6086181"/>
              <a:gd name="connsiteY4" fmla="*/ 5797684 h 11584921"/>
              <a:gd name="connsiteX5" fmla="*/ 1396340 w 6086181"/>
              <a:gd name="connsiteY5" fmla="*/ 11584921 h 11584921"/>
              <a:gd name="connsiteX6" fmla="*/ 960492 w 6086181"/>
              <a:gd name="connsiteY6" fmla="*/ 11493557 h 11584921"/>
              <a:gd name="connsiteX0" fmla="*/ 960492 w 6086181"/>
              <a:gd name="connsiteY0" fmla="*/ 11493557 h 11493557"/>
              <a:gd name="connsiteX1" fmla="*/ 63813 w 6086181"/>
              <a:gd name="connsiteY1" fmla="*/ 10178773 h 11493557"/>
              <a:gd name="connsiteX2" fmla="*/ 2897406 w 6086181"/>
              <a:gd name="connsiteY2" fmla="*/ 5797684 h 11493557"/>
              <a:gd name="connsiteX3" fmla="*/ 6086181 w 6086181"/>
              <a:gd name="connsiteY3" fmla="*/ 193286 h 11493557"/>
              <a:gd name="connsiteX4" fmla="*/ 4761660 w 6086181"/>
              <a:gd name="connsiteY4" fmla="*/ 5797684 h 11493557"/>
              <a:gd name="connsiteX5" fmla="*/ 2358573 w 6086181"/>
              <a:gd name="connsiteY5" fmla="*/ 10897625 h 11493557"/>
              <a:gd name="connsiteX6" fmla="*/ 960492 w 6086181"/>
              <a:gd name="connsiteY6" fmla="*/ 11493557 h 11493557"/>
              <a:gd name="connsiteX0" fmla="*/ 960492 w 6086181"/>
              <a:gd name="connsiteY0" fmla="*/ 11493557 h 11493557"/>
              <a:gd name="connsiteX1" fmla="*/ 63813 w 6086181"/>
              <a:gd name="connsiteY1" fmla="*/ 10178773 h 11493557"/>
              <a:gd name="connsiteX2" fmla="*/ 2897406 w 6086181"/>
              <a:gd name="connsiteY2" fmla="*/ 5797684 h 11493557"/>
              <a:gd name="connsiteX3" fmla="*/ 6086181 w 6086181"/>
              <a:gd name="connsiteY3" fmla="*/ 193286 h 11493557"/>
              <a:gd name="connsiteX4" fmla="*/ 4761660 w 6086181"/>
              <a:gd name="connsiteY4" fmla="*/ 5797684 h 11493557"/>
              <a:gd name="connsiteX5" fmla="*/ 2358573 w 6086181"/>
              <a:gd name="connsiteY5" fmla="*/ 10897625 h 11493557"/>
              <a:gd name="connsiteX6" fmla="*/ 960492 w 6086181"/>
              <a:gd name="connsiteY6" fmla="*/ 11493557 h 11493557"/>
              <a:gd name="connsiteX0" fmla="*/ 1175975 w 6076518"/>
              <a:gd name="connsiteY0" fmla="*/ 10643089 h 10897625"/>
              <a:gd name="connsiteX1" fmla="*/ 54150 w 6076518"/>
              <a:gd name="connsiteY1" fmla="*/ 10178773 h 10897625"/>
              <a:gd name="connsiteX2" fmla="*/ 2887743 w 6076518"/>
              <a:gd name="connsiteY2" fmla="*/ 5797684 h 10897625"/>
              <a:gd name="connsiteX3" fmla="*/ 6076518 w 6076518"/>
              <a:gd name="connsiteY3" fmla="*/ 193286 h 10897625"/>
              <a:gd name="connsiteX4" fmla="*/ 4751997 w 6076518"/>
              <a:gd name="connsiteY4" fmla="*/ 5797684 h 10897625"/>
              <a:gd name="connsiteX5" fmla="*/ 2348910 w 6076518"/>
              <a:gd name="connsiteY5" fmla="*/ 10897625 h 10897625"/>
              <a:gd name="connsiteX6" fmla="*/ 1175975 w 6076518"/>
              <a:gd name="connsiteY6" fmla="*/ 10643089 h 10897625"/>
              <a:gd name="connsiteX0" fmla="*/ 1184768 w 6085311"/>
              <a:gd name="connsiteY0" fmla="*/ 10643089 h 10897625"/>
              <a:gd name="connsiteX1" fmla="*/ 62943 w 6085311"/>
              <a:gd name="connsiteY1" fmla="*/ 10178773 h 10897625"/>
              <a:gd name="connsiteX2" fmla="*/ 2896536 w 6085311"/>
              <a:gd name="connsiteY2" fmla="*/ 5797684 h 10897625"/>
              <a:gd name="connsiteX3" fmla="*/ 6085311 w 6085311"/>
              <a:gd name="connsiteY3" fmla="*/ 193286 h 10897625"/>
              <a:gd name="connsiteX4" fmla="*/ 4760790 w 6085311"/>
              <a:gd name="connsiteY4" fmla="*/ 5797684 h 10897625"/>
              <a:gd name="connsiteX5" fmla="*/ 2357703 w 6085311"/>
              <a:gd name="connsiteY5" fmla="*/ 10897625 h 10897625"/>
              <a:gd name="connsiteX6" fmla="*/ 1184768 w 6085311"/>
              <a:gd name="connsiteY6" fmla="*/ 10643089 h 10897625"/>
              <a:gd name="connsiteX0" fmla="*/ 1121838 w 6022381"/>
              <a:gd name="connsiteY0" fmla="*/ 10643089 h 10897625"/>
              <a:gd name="connsiteX1" fmla="*/ 13 w 6022381"/>
              <a:gd name="connsiteY1" fmla="*/ 10178773 h 10897625"/>
              <a:gd name="connsiteX2" fmla="*/ 2833606 w 6022381"/>
              <a:gd name="connsiteY2" fmla="*/ 5797684 h 10897625"/>
              <a:gd name="connsiteX3" fmla="*/ 6022381 w 6022381"/>
              <a:gd name="connsiteY3" fmla="*/ 193286 h 10897625"/>
              <a:gd name="connsiteX4" fmla="*/ 4697860 w 6022381"/>
              <a:gd name="connsiteY4" fmla="*/ 5797684 h 10897625"/>
              <a:gd name="connsiteX5" fmla="*/ 2294773 w 6022381"/>
              <a:gd name="connsiteY5" fmla="*/ 10897625 h 10897625"/>
              <a:gd name="connsiteX6" fmla="*/ 1121838 w 6022381"/>
              <a:gd name="connsiteY6" fmla="*/ 10643089 h 10897625"/>
              <a:gd name="connsiteX0" fmla="*/ 1121838 w 6043026"/>
              <a:gd name="connsiteY0" fmla="*/ 10671750 h 10926286"/>
              <a:gd name="connsiteX1" fmla="*/ 13 w 6043026"/>
              <a:gd name="connsiteY1" fmla="*/ 10207434 h 10926286"/>
              <a:gd name="connsiteX2" fmla="*/ 2833606 w 6043026"/>
              <a:gd name="connsiteY2" fmla="*/ 5826345 h 10926286"/>
              <a:gd name="connsiteX3" fmla="*/ 6043026 w 6043026"/>
              <a:gd name="connsiteY3" fmla="*/ 192515 h 10926286"/>
              <a:gd name="connsiteX4" fmla="*/ 4697860 w 6043026"/>
              <a:gd name="connsiteY4" fmla="*/ 5826345 h 10926286"/>
              <a:gd name="connsiteX5" fmla="*/ 2294773 w 6043026"/>
              <a:gd name="connsiteY5" fmla="*/ 10926286 h 10926286"/>
              <a:gd name="connsiteX6" fmla="*/ 1121838 w 6043026"/>
              <a:gd name="connsiteY6" fmla="*/ 10671750 h 10926286"/>
              <a:gd name="connsiteX0" fmla="*/ 1121838 w 6043026"/>
              <a:gd name="connsiteY0" fmla="*/ 10621774 h 10876310"/>
              <a:gd name="connsiteX1" fmla="*/ 13 w 6043026"/>
              <a:gd name="connsiteY1" fmla="*/ 10157458 h 10876310"/>
              <a:gd name="connsiteX2" fmla="*/ 2833606 w 6043026"/>
              <a:gd name="connsiteY2" fmla="*/ 5776369 h 10876310"/>
              <a:gd name="connsiteX3" fmla="*/ 6043026 w 6043026"/>
              <a:gd name="connsiteY3" fmla="*/ 142539 h 10876310"/>
              <a:gd name="connsiteX4" fmla="*/ 4697860 w 6043026"/>
              <a:gd name="connsiteY4" fmla="*/ 5776369 h 10876310"/>
              <a:gd name="connsiteX5" fmla="*/ 2294773 w 6043026"/>
              <a:gd name="connsiteY5" fmla="*/ 10876310 h 10876310"/>
              <a:gd name="connsiteX6" fmla="*/ 1121838 w 6043026"/>
              <a:gd name="connsiteY6" fmla="*/ 10621774 h 10876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43026" h="10876310">
                <a:moveTo>
                  <a:pt x="1121838" y="10621774"/>
                </a:moveTo>
                <a:cubicBezTo>
                  <a:pt x="700220" y="10479536"/>
                  <a:pt x="-3392" y="10498001"/>
                  <a:pt x="13" y="10157458"/>
                </a:cubicBezTo>
                <a:cubicBezTo>
                  <a:pt x="326090" y="9195481"/>
                  <a:pt x="1826437" y="7445522"/>
                  <a:pt x="2833606" y="5776369"/>
                </a:cubicBezTo>
                <a:cubicBezTo>
                  <a:pt x="3840775" y="4107216"/>
                  <a:pt x="2137069" y="-904758"/>
                  <a:pt x="6043026" y="142539"/>
                </a:cubicBezTo>
                <a:cubicBezTo>
                  <a:pt x="4701575" y="2924576"/>
                  <a:pt x="4697859" y="2492778"/>
                  <a:pt x="4697860" y="5776369"/>
                </a:cubicBezTo>
                <a:cubicBezTo>
                  <a:pt x="4697860" y="9059961"/>
                  <a:pt x="3204812" y="10259722"/>
                  <a:pt x="2294773" y="10876310"/>
                </a:cubicBezTo>
                <a:cubicBezTo>
                  <a:pt x="2294772" y="10876310"/>
                  <a:pt x="1121839" y="10621774"/>
                  <a:pt x="1121838" y="1062177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1354774" y="565384"/>
            <a:ext cx="9386371" cy="1177863"/>
            <a:chOff x="0" y="750728"/>
            <a:chExt cx="9233446" cy="1177863"/>
          </a:xfrm>
        </p:grpSpPr>
        <p:sp>
          <p:nvSpPr>
            <p:cNvPr id="4" name="Rectangle 3"/>
            <p:cNvSpPr/>
            <p:nvPr/>
          </p:nvSpPr>
          <p:spPr>
            <a:xfrm>
              <a:off x="0" y="750728"/>
              <a:ext cx="9233446" cy="1177863"/>
            </a:xfrm>
            <a:prstGeom prst="rect">
              <a:avLst/>
            </a:prstGeom>
            <a:solidFill>
              <a:schemeClr val="tx1"/>
            </a:solidFill>
            <a:ln>
              <a:noFill/>
            </a:ln>
            <a:effectLst>
              <a:outerShdw blurRad="165100" dist="152400" dir="5400000" sx="103000" sy="103000" algn="tl" rotWithShape="0">
                <a:prstClr val="black">
                  <a:alpha val="29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TextBox 4"/>
            <p:cNvSpPr txBox="1"/>
            <p:nvPr/>
          </p:nvSpPr>
          <p:spPr>
            <a:xfrm>
              <a:off x="0" y="854911"/>
              <a:ext cx="9233446" cy="969496"/>
            </a:xfrm>
            <a:prstGeom prst="rect">
              <a:avLst/>
            </a:prstGeom>
            <a:noFill/>
          </p:spPr>
          <p:txBody>
            <a:bodyPr wrap="square" rtlCol="0">
              <a:spAutoFit/>
            </a:bodyPr>
            <a:lstStyle/>
            <a:p>
              <a:pPr algn="ctr"/>
              <a:r>
                <a:rPr lang="en-US" sz="5700" dirty="0" smtClean="0">
                  <a:solidFill>
                    <a:schemeClr val="bg1"/>
                  </a:solidFill>
                </a:rPr>
                <a:t>KITE</a:t>
              </a:r>
              <a:endParaRPr lang="en-US" sz="5700" b="1" dirty="0" smtClean="0">
                <a:solidFill>
                  <a:schemeClr val="bg1"/>
                </a:solidFill>
              </a:endParaRPr>
            </a:p>
          </p:txBody>
        </p:sp>
      </p:grpSp>
      <p:sp>
        <p:nvSpPr>
          <p:cNvPr id="2" name="Rectangle 1"/>
          <p:cNvSpPr/>
          <p:nvPr/>
        </p:nvSpPr>
        <p:spPr>
          <a:xfrm>
            <a:off x="0" y="2090058"/>
            <a:ext cx="10611853" cy="21292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2032" y="6335143"/>
            <a:ext cx="12192000" cy="307777"/>
          </a:xfrm>
          <a:prstGeom prst="rect">
            <a:avLst/>
          </a:prstGeom>
          <a:noFill/>
        </p:spPr>
        <p:txBody>
          <a:bodyPr wrap="square" rtlCol="0">
            <a:spAutoFit/>
          </a:bodyPr>
          <a:lstStyle/>
          <a:p>
            <a:pPr algn="ctr"/>
            <a:r>
              <a:rPr lang="en-US" sz="1400" dirty="0" smtClean="0"/>
              <a:t>      </a:t>
            </a:r>
            <a:r>
              <a:rPr lang="en-US" sz="1400" dirty="0" smtClean="0"/>
              <a:t>Jim Black               </a:t>
            </a:r>
            <a:r>
              <a:rPr lang="en-US" sz="1400" dirty="0" smtClean="0"/>
              <a:t>black and rose</a:t>
            </a:r>
            <a:endParaRPr lang="en-US" sz="1400" dirty="0"/>
          </a:p>
        </p:txBody>
      </p:sp>
      <p:sp>
        <p:nvSpPr>
          <p:cNvPr id="17" name="TextBox 16"/>
          <p:cNvSpPr txBox="1"/>
          <p:nvPr/>
        </p:nvSpPr>
        <p:spPr>
          <a:xfrm>
            <a:off x="-119272" y="2320399"/>
            <a:ext cx="12334461" cy="4154984"/>
          </a:xfrm>
          <a:prstGeom prst="rect">
            <a:avLst/>
          </a:prstGeom>
          <a:noFill/>
        </p:spPr>
        <p:txBody>
          <a:bodyPr wrap="square" rtlCol="0">
            <a:spAutoFit/>
          </a:bodyPr>
          <a:lstStyle/>
          <a:p>
            <a:pPr marL="2454275" indent="-457200">
              <a:buFont typeface="Arial" panose="020B0604020202020204" pitchFamily="34" charset="0"/>
              <a:buChar char="•"/>
            </a:pPr>
            <a:r>
              <a:rPr lang="en-US" sz="3200" dirty="0" smtClean="0"/>
              <a:t>Does the exception become the rule?</a:t>
            </a:r>
          </a:p>
          <a:p>
            <a:pPr marL="2635250"/>
            <a:endParaRPr lang="en-US" sz="2400" dirty="0" smtClean="0"/>
          </a:p>
          <a:p>
            <a:pPr marL="2454275" indent="-457200">
              <a:buFont typeface="Arial" panose="020B0604020202020204" pitchFamily="34" charset="0"/>
              <a:buChar char="•"/>
            </a:pPr>
            <a:r>
              <a:rPr lang="en-US" sz="3200" dirty="0" smtClean="0"/>
              <a:t>Application of Kite</a:t>
            </a:r>
          </a:p>
          <a:p>
            <a:pPr marL="2863850" indent="-228600">
              <a:buFont typeface="Arial" panose="020B0604020202020204" pitchFamily="34" charset="0"/>
              <a:buChar char="•"/>
            </a:pPr>
            <a:r>
              <a:rPr lang="en-US" sz="2400" dirty="0" smtClean="0"/>
              <a:t>Statutory rating method is presumed correct</a:t>
            </a:r>
          </a:p>
          <a:p>
            <a:pPr marL="2863850" indent="-228600">
              <a:buFont typeface="Arial" panose="020B0604020202020204" pitchFamily="34" charset="0"/>
              <a:buChar char="•"/>
            </a:pPr>
            <a:r>
              <a:rPr lang="en-US" sz="2400" dirty="0" smtClean="0"/>
              <a:t>Doctors must provide substantial medical evidence to deviate 	</a:t>
            </a:r>
            <a:r>
              <a:rPr lang="en-US" sz="2400" dirty="0"/>
              <a:t> </a:t>
            </a:r>
            <a:r>
              <a:rPr lang="en-US" sz="2400" dirty="0" smtClean="0"/>
              <a:t>        from a strict application of the AME Guides otherwise they 	         must use the PDRS</a:t>
            </a:r>
          </a:p>
          <a:p>
            <a:pPr marL="2863850" indent="-228600">
              <a:buFont typeface="Arial" panose="020B0604020202020204" pitchFamily="34" charset="0"/>
              <a:buChar char="•"/>
            </a:pPr>
            <a:r>
              <a:rPr lang="en-US" sz="2400" dirty="0" smtClean="0"/>
              <a:t>Substantial evidence requires more than simply the involvement		       of multiple body parts or multiple joints</a:t>
            </a:r>
            <a:endParaRPr lang="en-US" sz="2400" dirty="0"/>
          </a:p>
          <a:p>
            <a:pPr marL="2455863"/>
            <a:endParaRPr lang="en-US" sz="3200" dirty="0"/>
          </a:p>
        </p:txBody>
      </p:sp>
    </p:spTree>
    <p:extLst>
      <p:ext uri="{BB962C8B-B14F-4D97-AF65-F5344CB8AC3E}">
        <p14:creationId xmlns:p14="http://schemas.microsoft.com/office/powerpoint/2010/main" val="39968108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descr="geometric abstract image">
            <a:extLst>
              <a:ext uri="{FF2B5EF4-FFF2-40B4-BE49-F238E27FC236}">
                <a16:creationId xmlns:a16="http://schemas.microsoft.com/office/drawing/2014/main" id="{1F6EA444-CCD5-43A4-848C-62DE7C63DDF9}"/>
              </a:ext>
              <a:ext uri="{C183D7F6-B498-43B3-948B-1728B52AA6E4}">
                <adec:decorative xmlns="" xmlns:adec="http://schemas.microsoft.com/office/drawing/2017/decorative" val="0"/>
              </a:ext>
            </a:extLst>
          </p:cNvPr>
          <p:cNvPicPr>
            <a:picLocks noChangeAspect="1"/>
          </p:cNvPicPr>
          <p:nvPr/>
        </p:nvPicPr>
        <p:blipFill rotWithShape="1">
          <a:blip r:embed="rId2">
            <a:duotone>
              <a:prstClr val="black"/>
              <a:srgbClr val="0078D2">
                <a:tint val="45000"/>
                <a:satMod val="400000"/>
              </a:srgbClr>
            </a:duotone>
          </a:blip>
          <a:srcRect l="317" t="1116" r="37867" b="46686"/>
          <a:stretch/>
        </p:blipFill>
        <p:spPr>
          <a:xfrm>
            <a:off x="0" y="-10633"/>
            <a:ext cx="12215191" cy="6891051"/>
          </a:xfrm>
          <a:prstGeom prst="rect">
            <a:avLst/>
          </a:prstGeom>
        </p:spPr>
      </p:pic>
      <p:sp>
        <p:nvSpPr>
          <p:cNvPr id="8" name="Chord 7"/>
          <p:cNvSpPr/>
          <p:nvPr/>
        </p:nvSpPr>
        <p:spPr>
          <a:xfrm rot="5016032">
            <a:off x="2642630" y="1313250"/>
            <a:ext cx="2444783" cy="12544621"/>
          </a:xfrm>
          <a:prstGeom prst="chord">
            <a:avLst>
              <a:gd name="adj1" fmla="val 6497853"/>
              <a:gd name="adj2" fmla="val 16200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41160" y="6335143"/>
            <a:ext cx="12433160" cy="307777"/>
          </a:xfrm>
          <a:prstGeom prst="rect">
            <a:avLst/>
          </a:prstGeom>
          <a:noFill/>
        </p:spPr>
        <p:txBody>
          <a:bodyPr wrap="square" rtlCol="0">
            <a:spAutoFit/>
          </a:bodyPr>
          <a:lstStyle/>
          <a:p>
            <a:pPr algn="ctr"/>
            <a:r>
              <a:rPr lang="en-US" sz="1400" dirty="0" smtClean="0"/>
              <a:t>      </a:t>
            </a:r>
            <a:r>
              <a:rPr lang="en-US" sz="1400" dirty="0" smtClean="0"/>
              <a:t>Oksana Vovk</a:t>
            </a:r>
            <a:r>
              <a:rPr lang="en-US" sz="1400" dirty="0" smtClean="0"/>
              <a:t>               </a:t>
            </a:r>
            <a:r>
              <a:rPr lang="en-US" sz="1400" dirty="0" smtClean="0"/>
              <a:t>black and rose</a:t>
            </a:r>
            <a:endParaRPr lang="en-US" sz="1400"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20080" y="6335143"/>
            <a:ext cx="455758" cy="327837"/>
          </a:xfrm>
          <a:prstGeom prst="rect">
            <a:avLst/>
          </a:prstGeom>
        </p:spPr>
      </p:pic>
      <p:sp>
        <p:nvSpPr>
          <p:cNvPr id="2" name="Rectangle 1"/>
          <p:cNvSpPr/>
          <p:nvPr/>
        </p:nvSpPr>
        <p:spPr>
          <a:xfrm>
            <a:off x="-9728" y="-20681"/>
            <a:ext cx="8443609" cy="1698256"/>
          </a:xfrm>
          <a:custGeom>
            <a:avLst/>
            <a:gdLst>
              <a:gd name="connsiteX0" fmla="*/ 0 w 9114817"/>
              <a:gd name="connsiteY0" fmla="*/ 0 h 1663430"/>
              <a:gd name="connsiteX1" fmla="*/ 9114817 w 9114817"/>
              <a:gd name="connsiteY1" fmla="*/ 0 h 1663430"/>
              <a:gd name="connsiteX2" fmla="*/ 9114817 w 9114817"/>
              <a:gd name="connsiteY2" fmla="*/ 1663430 h 1663430"/>
              <a:gd name="connsiteX3" fmla="*/ 0 w 9114817"/>
              <a:gd name="connsiteY3" fmla="*/ 1663430 h 1663430"/>
              <a:gd name="connsiteX4" fmla="*/ 0 w 9114817"/>
              <a:gd name="connsiteY4" fmla="*/ 0 h 1663430"/>
              <a:gd name="connsiteX0" fmla="*/ 0 w 9114817"/>
              <a:gd name="connsiteY0" fmla="*/ 0 h 1663430"/>
              <a:gd name="connsiteX1" fmla="*/ 9114817 w 9114817"/>
              <a:gd name="connsiteY1" fmla="*/ 0 h 1663430"/>
              <a:gd name="connsiteX2" fmla="*/ 4990289 w 9114817"/>
              <a:gd name="connsiteY2" fmla="*/ 1400783 h 1663430"/>
              <a:gd name="connsiteX3" fmla="*/ 0 w 9114817"/>
              <a:gd name="connsiteY3" fmla="*/ 1663430 h 1663430"/>
              <a:gd name="connsiteX4" fmla="*/ 0 w 9114817"/>
              <a:gd name="connsiteY4" fmla="*/ 0 h 1663430"/>
              <a:gd name="connsiteX0" fmla="*/ 0 w 8394971"/>
              <a:gd name="connsiteY0" fmla="*/ 0 h 1663430"/>
              <a:gd name="connsiteX1" fmla="*/ 8394971 w 8394971"/>
              <a:gd name="connsiteY1" fmla="*/ 9728 h 1663430"/>
              <a:gd name="connsiteX2" fmla="*/ 4990289 w 8394971"/>
              <a:gd name="connsiteY2" fmla="*/ 1400783 h 1663430"/>
              <a:gd name="connsiteX3" fmla="*/ 0 w 8394971"/>
              <a:gd name="connsiteY3" fmla="*/ 1663430 h 1663430"/>
              <a:gd name="connsiteX4" fmla="*/ 0 w 8394971"/>
              <a:gd name="connsiteY4" fmla="*/ 0 h 1663430"/>
              <a:gd name="connsiteX0" fmla="*/ 0 w 8394971"/>
              <a:gd name="connsiteY0" fmla="*/ 0 h 1663430"/>
              <a:gd name="connsiteX1" fmla="*/ 8394971 w 8394971"/>
              <a:gd name="connsiteY1" fmla="*/ 9728 h 1663430"/>
              <a:gd name="connsiteX2" fmla="*/ 4990289 w 8394971"/>
              <a:gd name="connsiteY2" fmla="*/ 1400783 h 1663430"/>
              <a:gd name="connsiteX3" fmla="*/ 0 w 8394971"/>
              <a:gd name="connsiteY3" fmla="*/ 1663430 h 1663430"/>
              <a:gd name="connsiteX4" fmla="*/ 0 w 8394971"/>
              <a:gd name="connsiteY4" fmla="*/ 0 h 1663430"/>
              <a:gd name="connsiteX0" fmla="*/ 0 w 8394971"/>
              <a:gd name="connsiteY0" fmla="*/ 0 h 1663430"/>
              <a:gd name="connsiteX1" fmla="*/ 8394971 w 8394971"/>
              <a:gd name="connsiteY1" fmla="*/ 9728 h 1663430"/>
              <a:gd name="connsiteX2" fmla="*/ 4990289 w 8394971"/>
              <a:gd name="connsiteY2" fmla="*/ 1400783 h 1663430"/>
              <a:gd name="connsiteX3" fmla="*/ 0 w 8394971"/>
              <a:gd name="connsiteY3" fmla="*/ 1663430 h 1663430"/>
              <a:gd name="connsiteX4" fmla="*/ 0 w 8394971"/>
              <a:gd name="connsiteY4" fmla="*/ 0 h 1663430"/>
              <a:gd name="connsiteX0" fmla="*/ 0 w 8443609"/>
              <a:gd name="connsiteY0" fmla="*/ 0 h 1663430"/>
              <a:gd name="connsiteX1" fmla="*/ 8443609 w 8443609"/>
              <a:gd name="connsiteY1" fmla="*/ 9728 h 1663430"/>
              <a:gd name="connsiteX2" fmla="*/ 4990289 w 8443609"/>
              <a:gd name="connsiteY2" fmla="*/ 1400783 h 1663430"/>
              <a:gd name="connsiteX3" fmla="*/ 0 w 8443609"/>
              <a:gd name="connsiteY3" fmla="*/ 1663430 h 1663430"/>
              <a:gd name="connsiteX4" fmla="*/ 0 w 8443609"/>
              <a:gd name="connsiteY4" fmla="*/ 0 h 1663430"/>
              <a:gd name="connsiteX0" fmla="*/ 0 w 8443609"/>
              <a:gd name="connsiteY0" fmla="*/ 0 h 1663430"/>
              <a:gd name="connsiteX1" fmla="*/ 8443609 w 8443609"/>
              <a:gd name="connsiteY1" fmla="*/ 9728 h 1663430"/>
              <a:gd name="connsiteX2" fmla="*/ 4990289 w 8443609"/>
              <a:gd name="connsiteY2" fmla="*/ 1400783 h 1663430"/>
              <a:gd name="connsiteX3" fmla="*/ 0 w 8443609"/>
              <a:gd name="connsiteY3" fmla="*/ 1663430 h 1663430"/>
              <a:gd name="connsiteX4" fmla="*/ 0 w 8443609"/>
              <a:gd name="connsiteY4" fmla="*/ 0 h 1663430"/>
              <a:gd name="connsiteX0" fmla="*/ 0 w 8443609"/>
              <a:gd name="connsiteY0" fmla="*/ 0 h 1536971"/>
              <a:gd name="connsiteX1" fmla="*/ 8443609 w 8443609"/>
              <a:gd name="connsiteY1" fmla="*/ 9728 h 1536971"/>
              <a:gd name="connsiteX2" fmla="*/ 4990289 w 8443609"/>
              <a:gd name="connsiteY2" fmla="*/ 1400783 h 1536971"/>
              <a:gd name="connsiteX3" fmla="*/ 0 w 8443609"/>
              <a:gd name="connsiteY3" fmla="*/ 1536971 h 1536971"/>
              <a:gd name="connsiteX4" fmla="*/ 0 w 8443609"/>
              <a:gd name="connsiteY4" fmla="*/ 0 h 1536971"/>
              <a:gd name="connsiteX0" fmla="*/ 0 w 8443609"/>
              <a:gd name="connsiteY0" fmla="*/ 0 h 1702263"/>
              <a:gd name="connsiteX1" fmla="*/ 8443609 w 8443609"/>
              <a:gd name="connsiteY1" fmla="*/ 9728 h 1702263"/>
              <a:gd name="connsiteX2" fmla="*/ 4990289 w 8443609"/>
              <a:gd name="connsiteY2" fmla="*/ 1400783 h 1702263"/>
              <a:gd name="connsiteX3" fmla="*/ 0 w 8443609"/>
              <a:gd name="connsiteY3" fmla="*/ 1536971 h 1702263"/>
              <a:gd name="connsiteX4" fmla="*/ 0 w 8443609"/>
              <a:gd name="connsiteY4" fmla="*/ 0 h 1702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3609" h="1702263">
                <a:moveTo>
                  <a:pt x="0" y="0"/>
                </a:moveTo>
                <a:lnTo>
                  <a:pt x="8443609" y="9728"/>
                </a:lnTo>
                <a:cubicBezTo>
                  <a:pt x="6053846" y="1387812"/>
                  <a:pt x="6125183" y="937098"/>
                  <a:pt x="4990289" y="1400783"/>
                </a:cubicBezTo>
                <a:cubicBezTo>
                  <a:pt x="3326859" y="1446179"/>
                  <a:pt x="2733473" y="1958503"/>
                  <a:pt x="0" y="1536971"/>
                </a:cubicBezTo>
                <a:lnTo>
                  <a:pt x="0"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1354774" y="565384"/>
            <a:ext cx="9386371" cy="1177863"/>
            <a:chOff x="0" y="750728"/>
            <a:chExt cx="9233446" cy="1177863"/>
          </a:xfrm>
        </p:grpSpPr>
        <p:sp>
          <p:nvSpPr>
            <p:cNvPr id="4" name="Rectangle 3"/>
            <p:cNvSpPr/>
            <p:nvPr/>
          </p:nvSpPr>
          <p:spPr>
            <a:xfrm>
              <a:off x="0" y="750728"/>
              <a:ext cx="9233446" cy="1177863"/>
            </a:xfrm>
            <a:prstGeom prst="rect">
              <a:avLst/>
            </a:prstGeom>
            <a:solidFill>
              <a:schemeClr val="tx1"/>
            </a:solidFill>
            <a:ln>
              <a:noFill/>
            </a:ln>
            <a:effectLst>
              <a:outerShdw blurRad="165100" dist="152400" dir="5400000" sx="103000" sy="103000" algn="tl" rotWithShape="0">
                <a:prstClr val="black">
                  <a:alpha val="29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TextBox 4"/>
            <p:cNvSpPr txBox="1"/>
            <p:nvPr/>
          </p:nvSpPr>
          <p:spPr>
            <a:xfrm>
              <a:off x="0" y="854911"/>
              <a:ext cx="9233446" cy="969496"/>
            </a:xfrm>
            <a:prstGeom prst="rect">
              <a:avLst/>
            </a:prstGeom>
            <a:noFill/>
          </p:spPr>
          <p:txBody>
            <a:bodyPr wrap="square" rtlCol="0">
              <a:spAutoFit/>
            </a:bodyPr>
            <a:lstStyle/>
            <a:p>
              <a:pPr algn="ctr"/>
              <a:r>
                <a:rPr lang="en-US" sz="5700" dirty="0" smtClean="0">
                  <a:solidFill>
                    <a:schemeClr val="bg1"/>
                  </a:solidFill>
                </a:rPr>
                <a:t>CASE LAW UPDATE</a:t>
              </a:r>
            </a:p>
          </p:txBody>
        </p:sp>
      </p:grpSp>
      <p:sp>
        <p:nvSpPr>
          <p:cNvPr id="13" name="TextBox 12"/>
          <p:cNvSpPr txBox="1"/>
          <p:nvPr/>
        </p:nvSpPr>
        <p:spPr>
          <a:xfrm>
            <a:off x="0" y="2084268"/>
            <a:ext cx="12215191" cy="3847207"/>
          </a:xfrm>
          <a:prstGeom prst="rect">
            <a:avLst/>
          </a:prstGeom>
          <a:noFill/>
        </p:spPr>
        <p:txBody>
          <a:bodyPr wrap="square" rtlCol="0">
            <a:spAutoFit/>
          </a:bodyPr>
          <a:lstStyle/>
          <a:p>
            <a:pPr algn="ctr"/>
            <a:r>
              <a:rPr lang="en-US" sz="4400" dirty="0" smtClean="0"/>
              <a:t>Richard Todd </a:t>
            </a:r>
          </a:p>
          <a:p>
            <a:pPr algn="ctr"/>
            <a:r>
              <a:rPr lang="en-US" sz="4400" dirty="0" smtClean="0"/>
              <a:t>vs. </a:t>
            </a:r>
          </a:p>
          <a:p>
            <a:pPr algn="ctr"/>
            <a:r>
              <a:rPr lang="en-US" sz="4400" dirty="0" smtClean="0"/>
              <a:t>Subsequent Injuries Benefits </a:t>
            </a:r>
          </a:p>
          <a:p>
            <a:pPr algn="ctr"/>
            <a:r>
              <a:rPr lang="en-US" sz="4400" dirty="0" smtClean="0"/>
              <a:t>Trust Fund</a:t>
            </a:r>
          </a:p>
          <a:p>
            <a:pPr algn="ctr"/>
            <a:endParaRPr lang="en-US" sz="3200" dirty="0" smtClean="0"/>
          </a:p>
          <a:p>
            <a:pPr algn="ctr"/>
            <a:r>
              <a:rPr lang="en-US" sz="3200" i="1" dirty="0" smtClean="0"/>
              <a:t>-</a:t>
            </a:r>
            <a:r>
              <a:rPr lang="en-US" sz="3200" i="1" dirty="0"/>
              <a:t>p</a:t>
            </a:r>
            <a:r>
              <a:rPr lang="en-US" sz="3200" i="1" dirty="0" smtClean="0"/>
              <a:t>rior and subsequent permanent disabilities-</a:t>
            </a:r>
          </a:p>
        </p:txBody>
      </p:sp>
    </p:spTree>
    <p:extLst>
      <p:ext uri="{BB962C8B-B14F-4D97-AF65-F5344CB8AC3E}">
        <p14:creationId xmlns:p14="http://schemas.microsoft.com/office/powerpoint/2010/main" val="26181416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eometric abstract image">
            <a:extLst>
              <a:ext uri="{FF2B5EF4-FFF2-40B4-BE49-F238E27FC236}">
                <a16:creationId xmlns:a16="http://schemas.microsoft.com/office/drawing/2014/main" id="{1F6EA444-CCD5-43A4-848C-62DE7C63DDF9}"/>
              </a:ext>
              <a:ext uri="{C183D7F6-B498-43B3-948B-1728B52AA6E4}">
                <adec:decorative xmlns="" xmlns:adec="http://schemas.microsoft.com/office/drawing/2017/decorative" val="0"/>
              </a:ext>
            </a:extLst>
          </p:cNvPr>
          <p:cNvPicPr>
            <a:picLocks noChangeAspect="1"/>
          </p:cNvPicPr>
          <p:nvPr/>
        </p:nvPicPr>
        <p:blipFill rotWithShape="1">
          <a:blip r:embed="rId2">
            <a:duotone>
              <a:prstClr val="black"/>
              <a:srgbClr val="0078D2">
                <a:tint val="45000"/>
                <a:satMod val="400000"/>
              </a:srgbClr>
            </a:duotone>
          </a:blip>
          <a:srcRect l="628" t="2511" r="5872" b="52616"/>
          <a:stretch/>
        </p:blipFill>
        <p:spPr>
          <a:xfrm>
            <a:off x="1" y="-10632"/>
            <a:ext cx="12191999" cy="3916426"/>
          </a:xfrm>
          <a:prstGeom prst="rect">
            <a:avLst/>
          </a:prstGeom>
        </p:spPr>
      </p:pic>
      <p:sp>
        <p:nvSpPr>
          <p:cNvPr id="9" name="TextBox 8"/>
          <p:cNvSpPr txBox="1"/>
          <p:nvPr/>
        </p:nvSpPr>
        <p:spPr>
          <a:xfrm>
            <a:off x="-220988" y="6335143"/>
            <a:ext cx="12382844" cy="307777"/>
          </a:xfrm>
          <a:prstGeom prst="rect">
            <a:avLst/>
          </a:prstGeom>
          <a:noFill/>
        </p:spPr>
        <p:txBody>
          <a:bodyPr wrap="square" rtlCol="0">
            <a:spAutoFit/>
          </a:bodyPr>
          <a:lstStyle/>
          <a:p>
            <a:pPr algn="ctr"/>
            <a:r>
              <a:rPr lang="en-US" sz="1400" dirty="0" smtClean="0"/>
              <a:t>      </a:t>
            </a:r>
            <a:r>
              <a:rPr lang="en-US" sz="1400" dirty="0" smtClean="0"/>
              <a:t>Oksana Vovk</a:t>
            </a:r>
            <a:r>
              <a:rPr lang="en-US" sz="1400" dirty="0" smtClean="0"/>
              <a:t>               </a:t>
            </a:r>
            <a:r>
              <a:rPr lang="en-US" sz="1400" dirty="0" smtClean="0"/>
              <a:t>black and rose</a:t>
            </a:r>
            <a:endParaRPr lang="en-US" sz="1400"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20080" y="6335143"/>
            <a:ext cx="455758" cy="327837"/>
          </a:xfrm>
          <a:prstGeom prst="rect">
            <a:avLst/>
          </a:prstGeom>
        </p:spPr>
      </p:pic>
      <p:sp>
        <p:nvSpPr>
          <p:cNvPr id="13" name="Moon 12"/>
          <p:cNvSpPr/>
          <p:nvPr/>
        </p:nvSpPr>
        <p:spPr>
          <a:xfrm rot="15334431">
            <a:off x="3276764" y="-2927402"/>
            <a:ext cx="6043026" cy="11810580"/>
          </a:xfrm>
          <a:custGeom>
            <a:avLst/>
            <a:gdLst>
              <a:gd name="connsiteX0" fmla="*/ 4809982 w 4809982"/>
              <a:gd name="connsiteY0" fmla="*/ 15564487 h 15564487"/>
              <a:gd name="connsiteX1" fmla="*/ 0 w 4809982"/>
              <a:gd name="connsiteY1" fmla="*/ 7782243 h 15564487"/>
              <a:gd name="connsiteX2" fmla="*/ 4809982 w 4809982"/>
              <a:gd name="connsiteY2" fmla="*/ -1 h 15564487"/>
              <a:gd name="connsiteX3" fmla="*/ 1864254 w 4809982"/>
              <a:gd name="connsiteY3" fmla="*/ 7782243 h 15564487"/>
              <a:gd name="connsiteX4" fmla="*/ 4809984 w 4809982"/>
              <a:gd name="connsiteY4" fmla="*/ 15564487 h 15564487"/>
              <a:gd name="connsiteX5" fmla="*/ 4809982 w 4809982"/>
              <a:gd name="connsiteY5" fmla="*/ 15564487 h 15564487"/>
              <a:gd name="connsiteX0" fmla="*/ 2447119 w 5018216"/>
              <a:gd name="connsiteY0" fmla="*/ 11611985 h 15564488"/>
              <a:gd name="connsiteX1" fmla="*/ 208232 w 5018216"/>
              <a:gd name="connsiteY1" fmla="*/ 7782244 h 15564488"/>
              <a:gd name="connsiteX2" fmla="*/ 5018214 w 5018216"/>
              <a:gd name="connsiteY2" fmla="*/ 0 h 15564488"/>
              <a:gd name="connsiteX3" fmla="*/ 2072486 w 5018216"/>
              <a:gd name="connsiteY3" fmla="*/ 7782244 h 15564488"/>
              <a:gd name="connsiteX4" fmla="*/ 5018216 w 5018216"/>
              <a:gd name="connsiteY4" fmla="*/ 15564488 h 15564488"/>
              <a:gd name="connsiteX5" fmla="*/ 2447119 w 5018216"/>
              <a:gd name="connsiteY5" fmla="*/ 11611985 h 15564488"/>
              <a:gd name="connsiteX0" fmla="*/ 2447119 w 5018214"/>
              <a:gd name="connsiteY0" fmla="*/ 11611985 h 11611985"/>
              <a:gd name="connsiteX1" fmla="*/ 208232 w 5018214"/>
              <a:gd name="connsiteY1" fmla="*/ 7782244 h 11611985"/>
              <a:gd name="connsiteX2" fmla="*/ 5018214 w 5018214"/>
              <a:gd name="connsiteY2" fmla="*/ 0 h 11611985"/>
              <a:gd name="connsiteX3" fmla="*/ 2072486 w 5018214"/>
              <a:gd name="connsiteY3" fmla="*/ 7782244 h 11611985"/>
              <a:gd name="connsiteX4" fmla="*/ 1864811 w 5018214"/>
              <a:gd name="connsiteY4" fmla="*/ 11516141 h 11611985"/>
              <a:gd name="connsiteX5" fmla="*/ 2447119 w 5018214"/>
              <a:gd name="connsiteY5" fmla="*/ 11611985 h 11611985"/>
              <a:gd name="connsiteX0" fmla="*/ 1205351 w 6705875"/>
              <a:gd name="connsiteY0" fmla="*/ 12827679 h 12827679"/>
              <a:gd name="connsiteX1" fmla="*/ 1895893 w 6705875"/>
              <a:gd name="connsiteY1" fmla="*/ 7782244 h 12827679"/>
              <a:gd name="connsiteX2" fmla="*/ 6705875 w 6705875"/>
              <a:gd name="connsiteY2" fmla="*/ 0 h 12827679"/>
              <a:gd name="connsiteX3" fmla="*/ 3760147 w 6705875"/>
              <a:gd name="connsiteY3" fmla="*/ 7782244 h 12827679"/>
              <a:gd name="connsiteX4" fmla="*/ 3552472 w 6705875"/>
              <a:gd name="connsiteY4" fmla="*/ 11516141 h 12827679"/>
              <a:gd name="connsiteX5" fmla="*/ 1205351 w 6705875"/>
              <a:gd name="connsiteY5" fmla="*/ 12827679 h 12827679"/>
              <a:gd name="connsiteX0" fmla="*/ 1205351 w 6705875"/>
              <a:gd name="connsiteY0" fmla="*/ 12827679 h 12827679"/>
              <a:gd name="connsiteX1" fmla="*/ 1895893 w 6705875"/>
              <a:gd name="connsiteY1" fmla="*/ 7782244 h 12827679"/>
              <a:gd name="connsiteX2" fmla="*/ 6705875 w 6705875"/>
              <a:gd name="connsiteY2" fmla="*/ 0 h 12827679"/>
              <a:gd name="connsiteX3" fmla="*/ 3760147 w 6705875"/>
              <a:gd name="connsiteY3" fmla="*/ 7782244 h 12827679"/>
              <a:gd name="connsiteX4" fmla="*/ 1485553 w 6705875"/>
              <a:gd name="connsiteY4" fmla="*/ 12157909 h 12827679"/>
              <a:gd name="connsiteX5" fmla="*/ 1205351 w 6705875"/>
              <a:gd name="connsiteY5" fmla="*/ 12827679 h 12827679"/>
              <a:gd name="connsiteX0" fmla="*/ 1205351 w 6705875"/>
              <a:gd name="connsiteY0" fmla="*/ 12827679 h 12827679"/>
              <a:gd name="connsiteX1" fmla="*/ 1895893 w 6705875"/>
              <a:gd name="connsiteY1" fmla="*/ 7782244 h 12827679"/>
              <a:gd name="connsiteX2" fmla="*/ 6705875 w 6705875"/>
              <a:gd name="connsiteY2" fmla="*/ 0 h 12827679"/>
              <a:gd name="connsiteX3" fmla="*/ 3760147 w 6705875"/>
              <a:gd name="connsiteY3" fmla="*/ 7782244 h 12827679"/>
              <a:gd name="connsiteX4" fmla="*/ 1485553 w 6705875"/>
              <a:gd name="connsiteY4" fmla="*/ 12157909 h 12827679"/>
              <a:gd name="connsiteX5" fmla="*/ 1205351 w 6705875"/>
              <a:gd name="connsiteY5" fmla="*/ 12827679 h 12827679"/>
              <a:gd name="connsiteX0" fmla="*/ 976169 w 7742612"/>
              <a:gd name="connsiteY0" fmla="*/ 13554106 h 13554106"/>
              <a:gd name="connsiteX1" fmla="*/ 2932630 w 7742612"/>
              <a:gd name="connsiteY1" fmla="*/ 7782244 h 13554106"/>
              <a:gd name="connsiteX2" fmla="*/ 7742612 w 7742612"/>
              <a:gd name="connsiteY2" fmla="*/ 0 h 13554106"/>
              <a:gd name="connsiteX3" fmla="*/ 4796884 w 7742612"/>
              <a:gd name="connsiteY3" fmla="*/ 7782244 h 13554106"/>
              <a:gd name="connsiteX4" fmla="*/ 2522290 w 7742612"/>
              <a:gd name="connsiteY4" fmla="*/ 12157909 h 13554106"/>
              <a:gd name="connsiteX5" fmla="*/ 976169 w 7742612"/>
              <a:gd name="connsiteY5" fmla="*/ 13554106 h 13554106"/>
              <a:gd name="connsiteX0" fmla="*/ 976169 w 7742612"/>
              <a:gd name="connsiteY0" fmla="*/ 13554106 h 13554106"/>
              <a:gd name="connsiteX1" fmla="*/ 2932630 w 7742612"/>
              <a:gd name="connsiteY1" fmla="*/ 7782244 h 13554106"/>
              <a:gd name="connsiteX2" fmla="*/ 7742612 w 7742612"/>
              <a:gd name="connsiteY2" fmla="*/ 0 h 13554106"/>
              <a:gd name="connsiteX3" fmla="*/ 4796884 w 7742612"/>
              <a:gd name="connsiteY3" fmla="*/ 7782244 h 13554106"/>
              <a:gd name="connsiteX4" fmla="*/ 2195475 w 7742612"/>
              <a:gd name="connsiteY4" fmla="*/ 12694292 h 13554106"/>
              <a:gd name="connsiteX5" fmla="*/ 976169 w 7742612"/>
              <a:gd name="connsiteY5" fmla="*/ 13554106 h 13554106"/>
              <a:gd name="connsiteX0" fmla="*/ 976169 w 7742612"/>
              <a:gd name="connsiteY0" fmla="*/ 13554106 h 13645225"/>
              <a:gd name="connsiteX1" fmla="*/ 2932630 w 7742612"/>
              <a:gd name="connsiteY1" fmla="*/ 7782244 h 13645225"/>
              <a:gd name="connsiteX2" fmla="*/ 7742612 w 7742612"/>
              <a:gd name="connsiteY2" fmla="*/ 0 h 13645225"/>
              <a:gd name="connsiteX3" fmla="*/ 4796884 w 7742612"/>
              <a:gd name="connsiteY3" fmla="*/ 7782244 h 13645225"/>
              <a:gd name="connsiteX4" fmla="*/ 1330400 w 7742612"/>
              <a:gd name="connsiteY4" fmla="*/ 13645225 h 13645225"/>
              <a:gd name="connsiteX5" fmla="*/ 976169 w 7742612"/>
              <a:gd name="connsiteY5" fmla="*/ 13554106 h 13645225"/>
              <a:gd name="connsiteX0" fmla="*/ 971464 w 7554607"/>
              <a:gd name="connsiteY0" fmla="*/ 13156151 h 13247270"/>
              <a:gd name="connsiteX1" fmla="*/ 2927925 w 7554607"/>
              <a:gd name="connsiteY1" fmla="*/ 7384289 h 13247270"/>
              <a:gd name="connsiteX2" fmla="*/ 7554607 w 7554607"/>
              <a:gd name="connsiteY2" fmla="*/ 0 h 13247270"/>
              <a:gd name="connsiteX3" fmla="*/ 4792179 w 7554607"/>
              <a:gd name="connsiteY3" fmla="*/ 7384289 h 13247270"/>
              <a:gd name="connsiteX4" fmla="*/ 1325695 w 7554607"/>
              <a:gd name="connsiteY4" fmla="*/ 13247270 h 13247270"/>
              <a:gd name="connsiteX5" fmla="*/ 971464 w 7554607"/>
              <a:gd name="connsiteY5" fmla="*/ 13156151 h 13247270"/>
              <a:gd name="connsiteX0" fmla="*/ 934415 w 6022410"/>
              <a:gd name="connsiteY0" fmla="*/ 11800796 h 11891915"/>
              <a:gd name="connsiteX1" fmla="*/ 2890876 w 6022410"/>
              <a:gd name="connsiteY1" fmla="*/ 6028934 h 11891915"/>
              <a:gd name="connsiteX2" fmla="*/ 6022410 w 6022410"/>
              <a:gd name="connsiteY2" fmla="*/ 0 h 11891915"/>
              <a:gd name="connsiteX3" fmla="*/ 4755130 w 6022410"/>
              <a:gd name="connsiteY3" fmla="*/ 6028934 h 11891915"/>
              <a:gd name="connsiteX4" fmla="*/ 1288646 w 6022410"/>
              <a:gd name="connsiteY4" fmla="*/ 11891915 h 11891915"/>
              <a:gd name="connsiteX5" fmla="*/ 934415 w 6022410"/>
              <a:gd name="connsiteY5" fmla="*/ 11800796 h 11891915"/>
              <a:gd name="connsiteX0" fmla="*/ 934415 w 6022410"/>
              <a:gd name="connsiteY0" fmla="*/ 11800796 h 11891915"/>
              <a:gd name="connsiteX1" fmla="*/ 2890876 w 6022410"/>
              <a:gd name="connsiteY1" fmla="*/ 6028934 h 11891915"/>
              <a:gd name="connsiteX2" fmla="*/ 6022410 w 6022410"/>
              <a:gd name="connsiteY2" fmla="*/ 0 h 11891915"/>
              <a:gd name="connsiteX3" fmla="*/ 4755130 w 6022410"/>
              <a:gd name="connsiteY3" fmla="*/ 6028934 h 11891915"/>
              <a:gd name="connsiteX4" fmla="*/ 1288646 w 6022410"/>
              <a:gd name="connsiteY4" fmla="*/ 11891915 h 11891915"/>
              <a:gd name="connsiteX5" fmla="*/ 934415 w 6022410"/>
              <a:gd name="connsiteY5" fmla="*/ 11800796 h 11891915"/>
              <a:gd name="connsiteX0" fmla="*/ 943722 w 6416333"/>
              <a:gd name="connsiteY0" fmla="*/ 11985107 h 12076226"/>
              <a:gd name="connsiteX1" fmla="*/ 2900183 w 6416333"/>
              <a:gd name="connsiteY1" fmla="*/ 6213245 h 12076226"/>
              <a:gd name="connsiteX2" fmla="*/ 6416333 w 6416333"/>
              <a:gd name="connsiteY2" fmla="*/ 0 h 12076226"/>
              <a:gd name="connsiteX3" fmla="*/ 4764437 w 6416333"/>
              <a:gd name="connsiteY3" fmla="*/ 6213245 h 12076226"/>
              <a:gd name="connsiteX4" fmla="*/ 1297953 w 6416333"/>
              <a:gd name="connsiteY4" fmla="*/ 12076226 h 12076226"/>
              <a:gd name="connsiteX5" fmla="*/ 943722 w 6416333"/>
              <a:gd name="connsiteY5" fmla="*/ 11985107 h 12076226"/>
              <a:gd name="connsiteX0" fmla="*/ 935791 w 6081027"/>
              <a:gd name="connsiteY0" fmla="*/ 11376260 h 11467379"/>
              <a:gd name="connsiteX1" fmla="*/ 2892252 w 6081027"/>
              <a:gd name="connsiteY1" fmla="*/ 5604398 h 11467379"/>
              <a:gd name="connsiteX2" fmla="*/ 6081027 w 6081027"/>
              <a:gd name="connsiteY2" fmla="*/ 0 h 11467379"/>
              <a:gd name="connsiteX3" fmla="*/ 4756506 w 6081027"/>
              <a:gd name="connsiteY3" fmla="*/ 5604398 h 11467379"/>
              <a:gd name="connsiteX4" fmla="*/ 1290022 w 6081027"/>
              <a:gd name="connsiteY4" fmla="*/ 11467379 h 11467379"/>
              <a:gd name="connsiteX5" fmla="*/ 935791 w 6081027"/>
              <a:gd name="connsiteY5" fmla="*/ 11376260 h 11467379"/>
              <a:gd name="connsiteX0" fmla="*/ 935791 w 6081027"/>
              <a:gd name="connsiteY0" fmla="*/ 11376260 h 11467379"/>
              <a:gd name="connsiteX1" fmla="*/ 2892252 w 6081027"/>
              <a:gd name="connsiteY1" fmla="*/ 5604398 h 11467379"/>
              <a:gd name="connsiteX2" fmla="*/ 6081027 w 6081027"/>
              <a:gd name="connsiteY2" fmla="*/ 0 h 11467379"/>
              <a:gd name="connsiteX3" fmla="*/ 4756506 w 6081027"/>
              <a:gd name="connsiteY3" fmla="*/ 5604398 h 11467379"/>
              <a:gd name="connsiteX4" fmla="*/ 1290022 w 6081027"/>
              <a:gd name="connsiteY4" fmla="*/ 11467379 h 11467379"/>
              <a:gd name="connsiteX5" fmla="*/ 935791 w 6081027"/>
              <a:gd name="connsiteY5" fmla="*/ 11376260 h 11467379"/>
              <a:gd name="connsiteX0" fmla="*/ 935791 w 6081027"/>
              <a:gd name="connsiteY0" fmla="*/ 11576765 h 11667884"/>
              <a:gd name="connsiteX1" fmla="*/ 2892252 w 6081027"/>
              <a:gd name="connsiteY1" fmla="*/ 5804903 h 11667884"/>
              <a:gd name="connsiteX2" fmla="*/ 6081027 w 6081027"/>
              <a:gd name="connsiteY2" fmla="*/ 200505 h 11667884"/>
              <a:gd name="connsiteX3" fmla="*/ 4756506 w 6081027"/>
              <a:gd name="connsiteY3" fmla="*/ 5804903 h 11667884"/>
              <a:gd name="connsiteX4" fmla="*/ 1290022 w 6081027"/>
              <a:gd name="connsiteY4" fmla="*/ 11667884 h 11667884"/>
              <a:gd name="connsiteX5" fmla="*/ 935791 w 6081027"/>
              <a:gd name="connsiteY5" fmla="*/ 11576765 h 11667884"/>
              <a:gd name="connsiteX0" fmla="*/ 941946 w 6087182"/>
              <a:gd name="connsiteY0" fmla="*/ 11569546 h 11660665"/>
              <a:gd name="connsiteX1" fmla="*/ 64814 w 6087182"/>
              <a:gd name="connsiteY1" fmla="*/ 10178773 h 11660665"/>
              <a:gd name="connsiteX2" fmla="*/ 2898407 w 6087182"/>
              <a:gd name="connsiteY2" fmla="*/ 5797684 h 11660665"/>
              <a:gd name="connsiteX3" fmla="*/ 6087182 w 6087182"/>
              <a:gd name="connsiteY3" fmla="*/ 193286 h 11660665"/>
              <a:gd name="connsiteX4" fmla="*/ 4762661 w 6087182"/>
              <a:gd name="connsiteY4" fmla="*/ 5797684 h 11660665"/>
              <a:gd name="connsiteX5" fmla="*/ 1296177 w 6087182"/>
              <a:gd name="connsiteY5" fmla="*/ 11660665 h 11660665"/>
              <a:gd name="connsiteX6" fmla="*/ 941946 w 6087182"/>
              <a:gd name="connsiteY6" fmla="*/ 11569546 h 11660665"/>
              <a:gd name="connsiteX0" fmla="*/ 941946 w 6087182"/>
              <a:gd name="connsiteY0" fmla="*/ 11569546 h 11613833"/>
              <a:gd name="connsiteX1" fmla="*/ 64814 w 6087182"/>
              <a:gd name="connsiteY1" fmla="*/ 10178773 h 11613833"/>
              <a:gd name="connsiteX2" fmla="*/ 2898407 w 6087182"/>
              <a:gd name="connsiteY2" fmla="*/ 5797684 h 11613833"/>
              <a:gd name="connsiteX3" fmla="*/ 6087182 w 6087182"/>
              <a:gd name="connsiteY3" fmla="*/ 193286 h 11613833"/>
              <a:gd name="connsiteX4" fmla="*/ 4762661 w 6087182"/>
              <a:gd name="connsiteY4" fmla="*/ 5797684 h 11613833"/>
              <a:gd name="connsiteX5" fmla="*/ 1348401 w 6087182"/>
              <a:gd name="connsiteY5" fmla="*/ 11613833 h 11613833"/>
              <a:gd name="connsiteX6" fmla="*/ 941946 w 6087182"/>
              <a:gd name="connsiteY6" fmla="*/ 11569546 h 11613833"/>
              <a:gd name="connsiteX0" fmla="*/ 955740 w 6086435"/>
              <a:gd name="connsiteY0" fmla="*/ 11513020 h 11613833"/>
              <a:gd name="connsiteX1" fmla="*/ 64067 w 6086435"/>
              <a:gd name="connsiteY1" fmla="*/ 10178773 h 11613833"/>
              <a:gd name="connsiteX2" fmla="*/ 2897660 w 6086435"/>
              <a:gd name="connsiteY2" fmla="*/ 5797684 h 11613833"/>
              <a:gd name="connsiteX3" fmla="*/ 6086435 w 6086435"/>
              <a:gd name="connsiteY3" fmla="*/ 193286 h 11613833"/>
              <a:gd name="connsiteX4" fmla="*/ 4761914 w 6086435"/>
              <a:gd name="connsiteY4" fmla="*/ 5797684 h 11613833"/>
              <a:gd name="connsiteX5" fmla="*/ 1347654 w 6086435"/>
              <a:gd name="connsiteY5" fmla="*/ 11613833 h 11613833"/>
              <a:gd name="connsiteX6" fmla="*/ 955740 w 6086435"/>
              <a:gd name="connsiteY6" fmla="*/ 11513020 h 11613833"/>
              <a:gd name="connsiteX0" fmla="*/ 955740 w 6086435"/>
              <a:gd name="connsiteY0" fmla="*/ 11513020 h 11584921"/>
              <a:gd name="connsiteX1" fmla="*/ 64067 w 6086435"/>
              <a:gd name="connsiteY1" fmla="*/ 10178773 h 11584921"/>
              <a:gd name="connsiteX2" fmla="*/ 2897660 w 6086435"/>
              <a:gd name="connsiteY2" fmla="*/ 5797684 h 11584921"/>
              <a:gd name="connsiteX3" fmla="*/ 6086435 w 6086435"/>
              <a:gd name="connsiteY3" fmla="*/ 193286 h 11584921"/>
              <a:gd name="connsiteX4" fmla="*/ 4761914 w 6086435"/>
              <a:gd name="connsiteY4" fmla="*/ 5797684 h 11584921"/>
              <a:gd name="connsiteX5" fmla="*/ 1396594 w 6086435"/>
              <a:gd name="connsiteY5" fmla="*/ 11584921 h 11584921"/>
              <a:gd name="connsiteX6" fmla="*/ 955740 w 6086435"/>
              <a:gd name="connsiteY6" fmla="*/ 11513020 h 11584921"/>
              <a:gd name="connsiteX0" fmla="*/ 960492 w 6086181"/>
              <a:gd name="connsiteY0" fmla="*/ 11493557 h 11584921"/>
              <a:gd name="connsiteX1" fmla="*/ 63813 w 6086181"/>
              <a:gd name="connsiteY1" fmla="*/ 10178773 h 11584921"/>
              <a:gd name="connsiteX2" fmla="*/ 2897406 w 6086181"/>
              <a:gd name="connsiteY2" fmla="*/ 5797684 h 11584921"/>
              <a:gd name="connsiteX3" fmla="*/ 6086181 w 6086181"/>
              <a:gd name="connsiteY3" fmla="*/ 193286 h 11584921"/>
              <a:gd name="connsiteX4" fmla="*/ 4761660 w 6086181"/>
              <a:gd name="connsiteY4" fmla="*/ 5797684 h 11584921"/>
              <a:gd name="connsiteX5" fmla="*/ 1396340 w 6086181"/>
              <a:gd name="connsiteY5" fmla="*/ 11584921 h 11584921"/>
              <a:gd name="connsiteX6" fmla="*/ 960492 w 6086181"/>
              <a:gd name="connsiteY6" fmla="*/ 11493557 h 11584921"/>
              <a:gd name="connsiteX0" fmla="*/ 960492 w 6086181"/>
              <a:gd name="connsiteY0" fmla="*/ 11493557 h 11493557"/>
              <a:gd name="connsiteX1" fmla="*/ 63813 w 6086181"/>
              <a:gd name="connsiteY1" fmla="*/ 10178773 h 11493557"/>
              <a:gd name="connsiteX2" fmla="*/ 2897406 w 6086181"/>
              <a:gd name="connsiteY2" fmla="*/ 5797684 h 11493557"/>
              <a:gd name="connsiteX3" fmla="*/ 6086181 w 6086181"/>
              <a:gd name="connsiteY3" fmla="*/ 193286 h 11493557"/>
              <a:gd name="connsiteX4" fmla="*/ 4761660 w 6086181"/>
              <a:gd name="connsiteY4" fmla="*/ 5797684 h 11493557"/>
              <a:gd name="connsiteX5" fmla="*/ 2358573 w 6086181"/>
              <a:gd name="connsiteY5" fmla="*/ 10897625 h 11493557"/>
              <a:gd name="connsiteX6" fmla="*/ 960492 w 6086181"/>
              <a:gd name="connsiteY6" fmla="*/ 11493557 h 11493557"/>
              <a:gd name="connsiteX0" fmla="*/ 960492 w 6086181"/>
              <a:gd name="connsiteY0" fmla="*/ 11493557 h 11493557"/>
              <a:gd name="connsiteX1" fmla="*/ 63813 w 6086181"/>
              <a:gd name="connsiteY1" fmla="*/ 10178773 h 11493557"/>
              <a:gd name="connsiteX2" fmla="*/ 2897406 w 6086181"/>
              <a:gd name="connsiteY2" fmla="*/ 5797684 h 11493557"/>
              <a:gd name="connsiteX3" fmla="*/ 6086181 w 6086181"/>
              <a:gd name="connsiteY3" fmla="*/ 193286 h 11493557"/>
              <a:gd name="connsiteX4" fmla="*/ 4761660 w 6086181"/>
              <a:gd name="connsiteY4" fmla="*/ 5797684 h 11493557"/>
              <a:gd name="connsiteX5" fmla="*/ 2358573 w 6086181"/>
              <a:gd name="connsiteY5" fmla="*/ 10897625 h 11493557"/>
              <a:gd name="connsiteX6" fmla="*/ 960492 w 6086181"/>
              <a:gd name="connsiteY6" fmla="*/ 11493557 h 11493557"/>
              <a:gd name="connsiteX0" fmla="*/ 1175975 w 6076518"/>
              <a:gd name="connsiteY0" fmla="*/ 10643089 h 10897625"/>
              <a:gd name="connsiteX1" fmla="*/ 54150 w 6076518"/>
              <a:gd name="connsiteY1" fmla="*/ 10178773 h 10897625"/>
              <a:gd name="connsiteX2" fmla="*/ 2887743 w 6076518"/>
              <a:gd name="connsiteY2" fmla="*/ 5797684 h 10897625"/>
              <a:gd name="connsiteX3" fmla="*/ 6076518 w 6076518"/>
              <a:gd name="connsiteY3" fmla="*/ 193286 h 10897625"/>
              <a:gd name="connsiteX4" fmla="*/ 4751997 w 6076518"/>
              <a:gd name="connsiteY4" fmla="*/ 5797684 h 10897625"/>
              <a:gd name="connsiteX5" fmla="*/ 2348910 w 6076518"/>
              <a:gd name="connsiteY5" fmla="*/ 10897625 h 10897625"/>
              <a:gd name="connsiteX6" fmla="*/ 1175975 w 6076518"/>
              <a:gd name="connsiteY6" fmla="*/ 10643089 h 10897625"/>
              <a:gd name="connsiteX0" fmla="*/ 1184768 w 6085311"/>
              <a:gd name="connsiteY0" fmla="*/ 10643089 h 10897625"/>
              <a:gd name="connsiteX1" fmla="*/ 62943 w 6085311"/>
              <a:gd name="connsiteY1" fmla="*/ 10178773 h 10897625"/>
              <a:gd name="connsiteX2" fmla="*/ 2896536 w 6085311"/>
              <a:gd name="connsiteY2" fmla="*/ 5797684 h 10897625"/>
              <a:gd name="connsiteX3" fmla="*/ 6085311 w 6085311"/>
              <a:gd name="connsiteY3" fmla="*/ 193286 h 10897625"/>
              <a:gd name="connsiteX4" fmla="*/ 4760790 w 6085311"/>
              <a:gd name="connsiteY4" fmla="*/ 5797684 h 10897625"/>
              <a:gd name="connsiteX5" fmla="*/ 2357703 w 6085311"/>
              <a:gd name="connsiteY5" fmla="*/ 10897625 h 10897625"/>
              <a:gd name="connsiteX6" fmla="*/ 1184768 w 6085311"/>
              <a:gd name="connsiteY6" fmla="*/ 10643089 h 10897625"/>
              <a:gd name="connsiteX0" fmla="*/ 1121838 w 6022381"/>
              <a:gd name="connsiteY0" fmla="*/ 10643089 h 10897625"/>
              <a:gd name="connsiteX1" fmla="*/ 13 w 6022381"/>
              <a:gd name="connsiteY1" fmla="*/ 10178773 h 10897625"/>
              <a:gd name="connsiteX2" fmla="*/ 2833606 w 6022381"/>
              <a:gd name="connsiteY2" fmla="*/ 5797684 h 10897625"/>
              <a:gd name="connsiteX3" fmla="*/ 6022381 w 6022381"/>
              <a:gd name="connsiteY3" fmla="*/ 193286 h 10897625"/>
              <a:gd name="connsiteX4" fmla="*/ 4697860 w 6022381"/>
              <a:gd name="connsiteY4" fmla="*/ 5797684 h 10897625"/>
              <a:gd name="connsiteX5" fmla="*/ 2294773 w 6022381"/>
              <a:gd name="connsiteY5" fmla="*/ 10897625 h 10897625"/>
              <a:gd name="connsiteX6" fmla="*/ 1121838 w 6022381"/>
              <a:gd name="connsiteY6" fmla="*/ 10643089 h 10897625"/>
              <a:gd name="connsiteX0" fmla="*/ 1121838 w 6043026"/>
              <a:gd name="connsiteY0" fmla="*/ 10671750 h 10926286"/>
              <a:gd name="connsiteX1" fmla="*/ 13 w 6043026"/>
              <a:gd name="connsiteY1" fmla="*/ 10207434 h 10926286"/>
              <a:gd name="connsiteX2" fmla="*/ 2833606 w 6043026"/>
              <a:gd name="connsiteY2" fmla="*/ 5826345 h 10926286"/>
              <a:gd name="connsiteX3" fmla="*/ 6043026 w 6043026"/>
              <a:gd name="connsiteY3" fmla="*/ 192515 h 10926286"/>
              <a:gd name="connsiteX4" fmla="*/ 4697860 w 6043026"/>
              <a:gd name="connsiteY4" fmla="*/ 5826345 h 10926286"/>
              <a:gd name="connsiteX5" fmla="*/ 2294773 w 6043026"/>
              <a:gd name="connsiteY5" fmla="*/ 10926286 h 10926286"/>
              <a:gd name="connsiteX6" fmla="*/ 1121838 w 6043026"/>
              <a:gd name="connsiteY6" fmla="*/ 10671750 h 10926286"/>
              <a:gd name="connsiteX0" fmla="*/ 1121838 w 6043026"/>
              <a:gd name="connsiteY0" fmla="*/ 10621774 h 10876310"/>
              <a:gd name="connsiteX1" fmla="*/ 13 w 6043026"/>
              <a:gd name="connsiteY1" fmla="*/ 10157458 h 10876310"/>
              <a:gd name="connsiteX2" fmla="*/ 2833606 w 6043026"/>
              <a:gd name="connsiteY2" fmla="*/ 5776369 h 10876310"/>
              <a:gd name="connsiteX3" fmla="*/ 6043026 w 6043026"/>
              <a:gd name="connsiteY3" fmla="*/ 142539 h 10876310"/>
              <a:gd name="connsiteX4" fmla="*/ 4697860 w 6043026"/>
              <a:gd name="connsiteY4" fmla="*/ 5776369 h 10876310"/>
              <a:gd name="connsiteX5" fmla="*/ 2294773 w 6043026"/>
              <a:gd name="connsiteY5" fmla="*/ 10876310 h 10876310"/>
              <a:gd name="connsiteX6" fmla="*/ 1121838 w 6043026"/>
              <a:gd name="connsiteY6" fmla="*/ 10621774 h 10876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43026" h="10876310">
                <a:moveTo>
                  <a:pt x="1121838" y="10621774"/>
                </a:moveTo>
                <a:cubicBezTo>
                  <a:pt x="700220" y="10479536"/>
                  <a:pt x="-3392" y="10498001"/>
                  <a:pt x="13" y="10157458"/>
                </a:cubicBezTo>
                <a:cubicBezTo>
                  <a:pt x="326090" y="9195481"/>
                  <a:pt x="1826437" y="7445522"/>
                  <a:pt x="2833606" y="5776369"/>
                </a:cubicBezTo>
                <a:cubicBezTo>
                  <a:pt x="3840775" y="4107216"/>
                  <a:pt x="2137069" y="-904758"/>
                  <a:pt x="6043026" y="142539"/>
                </a:cubicBezTo>
                <a:cubicBezTo>
                  <a:pt x="4701575" y="2924576"/>
                  <a:pt x="4697859" y="2492778"/>
                  <a:pt x="4697860" y="5776369"/>
                </a:cubicBezTo>
                <a:cubicBezTo>
                  <a:pt x="4697860" y="9059961"/>
                  <a:pt x="3204812" y="10259722"/>
                  <a:pt x="2294773" y="10876310"/>
                </a:cubicBezTo>
                <a:cubicBezTo>
                  <a:pt x="2294772" y="10876310"/>
                  <a:pt x="1121839" y="10621774"/>
                  <a:pt x="1121838" y="1062177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1354774" y="565384"/>
            <a:ext cx="9386371" cy="1177863"/>
            <a:chOff x="0" y="750728"/>
            <a:chExt cx="9233446" cy="1177863"/>
          </a:xfrm>
        </p:grpSpPr>
        <p:sp>
          <p:nvSpPr>
            <p:cNvPr id="4" name="Rectangle 3"/>
            <p:cNvSpPr/>
            <p:nvPr/>
          </p:nvSpPr>
          <p:spPr>
            <a:xfrm>
              <a:off x="0" y="750728"/>
              <a:ext cx="9233446" cy="1177863"/>
            </a:xfrm>
            <a:prstGeom prst="rect">
              <a:avLst/>
            </a:prstGeom>
            <a:solidFill>
              <a:schemeClr val="tx1"/>
            </a:solidFill>
            <a:ln>
              <a:noFill/>
            </a:ln>
            <a:effectLst>
              <a:outerShdw blurRad="165100" dist="152400" dir="5400000" sx="103000" sy="103000" algn="tl" rotWithShape="0">
                <a:prstClr val="black">
                  <a:alpha val="29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TextBox 4"/>
            <p:cNvSpPr txBox="1"/>
            <p:nvPr/>
          </p:nvSpPr>
          <p:spPr>
            <a:xfrm>
              <a:off x="0" y="854911"/>
              <a:ext cx="9233446" cy="1015663"/>
            </a:xfrm>
            <a:prstGeom prst="rect">
              <a:avLst/>
            </a:prstGeom>
            <a:noFill/>
          </p:spPr>
          <p:txBody>
            <a:bodyPr wrap="square" rtlCol="0">
              <a:spAutoFit/>
            </a:bodyPr>
            <a:lstStyle/>
            <a:p>
              <a:pPr algn="ctr"/>
              <a:r>
                <a:rPr lang="en-US" sz="6000" dirty="0" smtClean="0">
                  <a:solidFill>
                    <a:schemeClr val="bg1"/>
                  </a:solidFill>
                </a:rPr>
                <a:t>Todd vs. SIBTF</a:t>
              </a:r>
              <a:endParaRPr lang="en-US" sz="5700" b="1" dirty="0" smtClean="0">
                <a:solidFill>
                  <a:schemeClr val="bg1"/>
                </a:solidFill>
              </a:endParaRPr>
            </a:p>
          </p:txBody>
        </p:sp>
      </p:grpSp>
      <p:sp>
        <p:nvSpPr>
          <p:cNvPr id="2" name="Rectangle 1"/>
          <p:cNvSpPr/>
          <p:nvPr/>
        </p:nvSpPr>
        <p:spPr>
          <a:xfrm>
            <a:off x="0" y="2090058"/>
            <a:ext cx="10611853" cy="21292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840931" y="3234611"/>
            <a:ext cx="10672354" cy="1400383"/>
          </a:xfrm>
          <a:prstGeom prst="rect">
            <a:avLst/>
          </a:prstGeom>
          <a:noFill/>
        </p:spPr>
        <p:txBody>
          <a:bodyPr wrap="square" rtlCol="0">
            <a:spAutoFit/>
          </a:bodyPr>
          <a:lstStyle/>
          <a:p>
            <a:pPr marL="285750" lvl="0" indent="-285750">
              <a:buFont typeface="Arial" panose="020B0604020202020204" pitchFamily="34" charset="0"/>
              <a:buChar char="•"/>
            </a:pPr>
            <a:r>
              <a:rPr lang="en-US" sz="1700" dirty="0"/>
              <a:t>Prior and subsequent permanent disabilities shall be added to the extent they do not overlap in order to determine the “combined permanent disability” specified in section 4751</a:t>
            </a:r>
          </a:p>
          <a:p>
            <a:pPr marL="285750" lvl="0" indent="-285750">
              <a:buFont typeface="Arial" panose="020B0604020202020204" pitchFamily="34" charset="0"/>
              <a:buChar char="•"/>
            </a:pPr>
            <a:endParaRPr lang="en-US" sz="1700" dirty="0"/>
          </a:p>
          <a:p>
            <a:pPr marL="285750" lvl="0" indent="-285750">
              <a:buFont typeface="Arial" panose="020B0604020202020204" pitchFamily="34" charset="0"/>
              <a:buChar char="•"/>
            </a:pPr>
            <a:r>
              <a:rPr lang="en-US" sz="1700" dirty="0"/>
              <a:t>SIBTF is liable, under section 4751, for the total amount of the “combined permanent disability,” less the amount due to applicant from the subsequent injury and less credits allowable under section 4753.</a:t>
            </a:r>
            <a:endParaRPr lang="en-US" sz="1700" dirty="0"/>
          </a:p>
        </p:txBody>
      </p:sp>
    </p:spTree>
    <p:extLst>
      <p:ext uri="{BB962C8B-B14F-4D97-AF65-F5344CB8AC3E}">
        <p14:creationId xmlns:p14="http://schemas.microsoft.com/office/powerpoint/2010/main" val="321497116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8656</TotalTime>
  <Words>1313</Words>
  <Application>Microsoft Office PowerPoint</Application>
  <PresentationFormat>Widescreen</PresentationFormat>
  <Paragraphs>144</Paragraphs>
  <Slides>20</Slides>
  <Notes>0</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20</vt:i4>
      </vt:variant>
    </vt:vector>
  </HeadingPairs>
  <TitlesOfParts>
    <vt:vector size="25" baseType="lpstr">
      <vt:lpstr>Arial</vt:lpstr>
      <vt:lpstr>Calibri</vt:lpstr>
      <vt:lpstr>Calibri Light</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Justin Norberg</dc:creator>
  <cp:lastModifiedBy>Justin Norberg</cp:lastModifiedBy>
  <cp:revision>65</cp:revision>
  <dcterms:created xsi:type="dcterms:W3CDTF">2022-08-03T23:22:47Z</dcterms:created>
  <dcterms:modified xsi:type="dcterms:W3CDTF">2022-08-10T22:03:10Z</dcterms:modified>
</cp:coreProperties>
</file>