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747" r:id="rId1"/>
    <p:sldMasterId id="2147483759" r:id="rId2"/>
    <p:sldMasterId id="2147483771" r:id="rId3"/>
  </p:sldMasterIdLst>
  <p:notesMasterIdLst>
    <p:notesMasterId r:id="rId43"/>
  </p:notesMasterIdLst>
  <p:handoutMasterIdLst>
    <p:handoutMasterId r:id="rId44"/>
  </p:handoutMasterIdLst>
  <p:sldIdLst>
    <p:sldId id="349" r:id="rId4"/>
    <p:sldId id="794" r:id="rId5"/>
    <p:sldId id="372" r:id="rId6"/>
    <p:sldId id="842" r:id="rId7"/>
    <p:sldId id="258" r:id="rId8"/>
    <p:sldId id="346" r:id="rId9"/>
    <p:sldId id="815" r:id="rId10"/>
    <p:sldId id="819" r:id="rId11"/>
    <p:sldId id="806" r:id="rId12"/>
    <p:sldId id="820" r:id="rId13"/>
    <p:sldId id="807" r:id="rId14"/>
    <p:sldId id="810" r:id="rId15"/>
    <p:sldId id="812" r:id="rId16"/>
    <p:sldId id="823" r:id="rId17"/>
    <p:sldId id="824" r:id="rId18"/>
    <p:sldId id="831" r:id="rId19"/>
    <p:sldId id="835" r:id="rId20"/>
    <p:sldId id="825" r:id="rId21"/>
    <p:sldId id="834" r:id="rId22"/>
    <p:sldId id="263" r:id="rId23"/>
    <p:sldId id="799" r:id="rId24"/>
    <p:sldId id="813" r:id="rId25"/>
    <p:sldId id="265" r:id="rId26"/>
    <p:sldId id="257" r:id="rId27"/>
    <p:sldId id="266" r:id="rId28"/>
    <p:sldId id="298" r:id="rId29"/>
    <p:sldId id="350" r:id="rId30"/>
    <p:sldId id="829" r:id="rId31"/>
    <p:sldId id="818" r:id="rId32"/>
    <p:sldId id="351" r:id="rId33"/>
    <p:sldId id="356" r:id="rId34"/>
    <p:sldId id="791" r:id="rId35"/>
    <p:sldId id="1260" r:id="rId36"/>
    <p:sldId id="841" r:id="rId37"/>
    <p:sldId id="461" r:id="rId38"/>
    <p:sldId id="838" r:id="rId39"/>
    <p:sldId id="1263" r:id="rId40"/>
    <p:sldId id="1264" r:id="rId41"/>
    <p:sldId id="840" r:id="rId42"/>
  </p:sldIdLst>
  <p:sldSz cx="12192000" cy="6858000"/>
  <p:notesSz cx="7315200" cy="96012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Helvetica" panose="020B0604020202020204" pitchFamily="34" charset="0"/>
      <p:regular r:id="rId51"/>
      <p:bold r:id="rId52"/>
      <p:italic r:id="rId53"/>
      <p:boldItalic r:id="rId54"/>
    </p:embeddedFont>
    <p:embeddedFont>
      <p:font typeface="Tahoma" panose="020B0604030504040204" pitchFamily="34" charset="0"/>
      <p:regular r:id="rId55"/>
      <p:bold r:id="rId5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15" autoAdjust="0"/>
    <p:restoredTop sz="91539" autoAdjust="0"/>
  </p:normalViewPr>
  <p:slideViewPr>
    <p:cSldViewPr>
      <p:cViewPr varScale="1">
        <p:scale>
          <a:sx n="104" d="100"/>
          <a:sy n="104" d="100"/>
        </p:scale>
        <p:origin x="37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33" d="100"/>
          <a:sy n="33" d="100"/>
        </p:scale>
        <p:origin x="-1152" y="-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9F7CD6-9B4B-497D-8165-CB43FCC79C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38FA2-2E55-4EF0-8152-CE11F548F6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en-US"/>
              <a:t>April 18, 2013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FD92D-1BBC-4C7D-8A09-97818BF50C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35993-26FC-49B9-81DE-AEC9767D39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38BD282B-3937-4442-93F9-36122CC6C2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3E0D50FA-2EC3-4B8C-855D-C96C145D265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38E8BD29-AAF8-42A4-BC54-0C9BC5C7FE5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April 18, 2013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892EB60-6217-488F-9074-49BB7FDEB10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77883936-C881-4802-A0E1-9E2C8F50F46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A837CA0A-440C-4B7D-9229-46A187D9C0D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025D5356-7E56-452E-BDA9-367840D5E4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3678E14-19D6-444E-8B98-18F17F6E9A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pcconsulting.com/life-care-planning-for-people-with-chronic-pain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pcconsulting.com/life-care-planning-for-people-with-chronic-pain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0F5AD438-0F55-4F91-B6DF-591B9CF984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C3A9365C-A722-409C-A2AE-2DFD0215B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599BC976-0A89-4C23-85DF-570472C65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6828069-1C68-43FF-B65F-86615C3CA163}" type="slidenum">
              <a:rPr lang="en-US" altLang="en-US" smtClean="0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5" name="Date Placeholder 4">
            <a:extLst>
              <a:ext uri="{FF2B5EF4-FFF2-40B4-BE49-F238E27FC236}">
                <a16:creationId xmlns:a16="http://schemas.microsoft.com/office/drawing/2014/main" id="{A1AA94BF-64DF-4FF1-AE44-42E22600EE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April 18, 2013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D5631FE1-8E30-49DA-9FDD-C148A79EC1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146F2C3-4B27-4A4D-84E7-F804A0B8B369}" type="slidenum">
              <a:rPr lang="en-US" altLang="en-US" smtClean="0">
                <a:latin typeface="Times New Roman" panose="02020603050405020304" pitchFamily="18" charset="0"/>
              </a:rPr>
              <a:pPr/>
              <a:t>23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B34499AE-95B0-4F79-BC9C-2F863F24A0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5F0A131A-AB14-4F72-835D-C8402B401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/>
          </a:p>
        </p:txBody>
      </p:sp>
      <p:sp>
        <p:nvSpPr>
          <p:cNvPr id="46085" name="Date Placeholder 1">
            <a:extLst>
              <a:ext uri="{FF2B5EF4-FFF2-40B4-BE49-F238E27FC236}">
                <a16:creationId xmlns:a16="http://schemas.microsoft.com/office/drawing/2014/main" id="{EEC3F6EF-680F-411B-BAB9-31A6B1BC3C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April 18, 2013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18,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678E14-19D6-444E-8B98-18F17F6E9A16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510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A9F0B96F-BBBE-426D-9AD8-FDA35084B1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48F4ADC-D1E5-4EF0-B69E-9EB87DD4B422}" type="slidenum">
              <a:rPr lang="en-US" altLang="en-US" smtClean="0">
                <a:latin typeface="Times New Roman" panose="02020603050405020304" pitchFamily="18" charset="0"/>
              </a:rPr>
              <a:pPr/>
              <a:t>25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38C3A148-EDD1-428A-B493-CA92F7E846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2B69E7B0-3D61-4727-88DB-7404F9224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/>
          </a:p>
        </p:txBody>
      </p:sp>
      <p:sp>
        <p:nvSpPr>
          <p:cNvPr id="48133" name="Date Placeholder 1">
            <a:extLst>
              <a:ext uri="{FF2B5EF4-FFF2-40B4-BE49-F238E27FC236}">
                <a16:creationId xmlns:a16="http://schemas.microsoft.com/office/drawing/2014/main" id="{47A030CC-47B0-4F39-98D3-3ACA462A2A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April 18, 2013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0859CD54-9D19-4750-A07F-B89811605F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F74B469-9D01-4B16-9CCD-535528994B3B}" type="slidenum">
              <a:rPr lang="en-US" altLang="en-US" smtClean="0">
                <a:latin typeface="Times New Roman" panose="02020603050405020304" pitchFamily="18" charset="0"/>
              </a:rPr>
              <a:pPr/>
              <a:t>26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373A86E8-C184-4948-82C3-9878B0618C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05372C1E-F548-422F-A29A-0C29508670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50181" name="Date Placeholder 1">
            <a:extLst>
              <a:ext uri="{FF2B5EF4-FFF2-40B4-BE49-F238E27FC236}">
                <a16:creationId xmlns:a16="http://schemas.microsoft.com/office/drawing/2014/main" id="{9C94BBAF-0433-4D5A-9639-A54A0EE60C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April 18, 2013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B50CDCB8-0B83-4B47-A1AE-AD474CC301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23DB2D-695C-488E-9361-A0821268731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91FE8553-1D59-4A46-B2FB-9D9EEAC696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9F44AB5-AEE4-4927-9C7A-9F5BDE868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b="1"/>
          </a:p>
          <a:p>
            <a:pPr eaLnBrk="1" hangingPunct="1"/>
            <a:endParaRPr lang="en-US" altLang="en-US" b="1"/>
          </a:p>
          <a:p>
            <a:pPr eaLnBrk="1" hangingPunct="1"/>
            <a:endParaRPr lang="en-US" altLang="en-US" b="1"/>
          </a:p>
          <a:p>
            <a:pPr eaLnBrk="1" hangingPunct="1"/>
            <a:endParaRPr lang="en-US" altLang="en-US" b="1"/>
          </a:p>
          <a:p>
            <a:pPr eaLnBrk="1" hangingPunct="1"/>
            <a:endParaRPr lang="en-US" altLang="en-US" b="1"/>
          </a:p>
        </p:txBody>
      </p:sp>
      <p:sp>
        <p:nvSpPr>
          <p:cNvPr id="62469" name="Date Placeholder 1">
            <a:extLst>
              <a:ext uri="{FF2B5EF4-FFF2-40B4-BE49-F238E27FC236}">
                <a16:creationId xmlns:a16="http://schemas.microsoft.com/office/drawing/2014/main" id="{D55FC1AE-1602-4A61-8264-96B2B70497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April 18, 2013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A0925ADB-6646-48AD-97F5-B067B5B69B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0A5468-33FB-40EC-897F-AB6F3F7DEC2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3BFE1212-30E2-4D6B-8B9E-840FEDD501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E5AFB54D-CC83-47F5-B1D0-2FCD9D38DC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CE0F52D2-06B2-4B4A-96CB-FA5ADAFBA4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28F7FF-5771-4E63-9308-64F4671BAA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6CF6FF20-8F23-4BFA-ABE7-BAE639A541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1C074B8A-5B5F-4675-A72F-573A233EC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718F914F-1969-4F91-A665-7C8A456C92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B30CA2-FB32-4A0C-9139-596DFB9B1EF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DD4A0852-900E-4AC4-AED0-AC752B2DA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9539C2DD-29DB-459E-9FA5-2027085EB2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E19472A8-9105-4A98-A3BB-15644BCAE3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73398-5EAE-405A-A8A5-8F8955C1DB2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154B6574-359B-451B-89A8-759E41DE37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C4BB4D84-0B0D-4C04-BAF7-FDBF2A2E8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8288EEBF-7F90-46A1-B92C-FD6E92CB25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D5A7D-84BA-4598-BEB9-CDA8AA599DE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6F28AAC6-478F-4FF9-BE5E-89FBA8D91A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4AF93FFD-2B64-4439-98A0-DEBE2CC024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0EEDC095-B808-48A2-AE10-29AF20AA8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4EA802C-CCA7-42B7-BD5B-98BFBC9779CB}" type="slidenum">
              <a:rPr lang="en-US" altLang="en-US" smtClean="0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F8D88F63-284F-4EE7-8D61-E600F54F5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F4A98BAE-E8C6-4718-ABAC-EB7E0F4CD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600" b="1" dirty="0"/>
          </a:p>
        </p:txBody>
      </p:sp>
      <p:sp>
        <p:nvSpPr>
          <p:cNvPr id="11269" name="Date Placeholder 1">
            <a:extLst>
              <a:ext uri="{FF2B5EF4-FFF2-40B4-BE49-F238E27FC236}">
                <a16:creationId xmlns:a16="http://schemas.microsoft.com/office/drawing/2014/main" id="{2E8C7A0F-A660-4B80-96ED-4BF063323F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April 18, 2013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l" defTabSz="642915">
              <a:lnSpc>
                <a:spcPct val="90000"/>
              </a:lnSpc>
              <a:spcAft>
                <a:spcPts val="422"/>
              </a:spcAft>
              <a:buFont typeface="Arial" panose="020B0604020202020204" pitchFamily="34" charset="0"/>
              <a:buNone/>
            </a:pPr>
            <a:endParaRPr lang="en-US" sz="4400" b="1" kern="1200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76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1BEFD97B-35CA-43D6-9126-585EB8D9BC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88DACB-94DF-41FC-8141-F95C3673D5E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3BEAA69F-D44B-4318-AF1B-6E1FEA46A2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81076C30-CDFE-46C3-94D0-EA4F23AB2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866690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B8F022-E77D-48D9-9AA6-6B66251CC58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967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hlinkClick r:id="rId3"/>
              </a:rPr>
              <a:t>Life Care Planning for People with Chronic Pain (rpcconsulting.com)</a:t>
            </a:r>
            <a:r>
              <a:rPr lang="en-US" sz="1800" dirty="0"/>
              <a:t> </a:t>
            </a:r>
            <a:endParaRPr lang="en-US" sz="2800" dirty="0"/>
          </a:p>
          <a:p>
            <a:endParaRPr lang="en-US" sz="17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77E77-4CC1-4619-841E-0ADD3E3548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913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0EEDC095-B808-48A2-AE10-29AF20AA8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4EA802C-CCA7-42B7-BD5B-98BFBC9779CB}" type="slidenum">
              <a:rPr lang="en-US" altLang="en-US" smtClean="0">
                <a:latin typeface="Times New Roman" panose="02020603050405020304" pitchFamily="18" charset="0"/>
              </a:rPr>
              <a:pPr/>
              <a:t>37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F8D88F63-284F-4EE7-8D61-E600F54F5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F4A98BAE-E8C6-4718-ABAC-EB7E0F4CD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600" b="1" dirty="0"/>
          </a:p>
        </p:txBody>
      </p:sp>
      <p:sp>
        <p:nvSpPr>
          <p:cNvPr id="11269" name="Date Placeholder 1">
            <a:extLst>
              <a:ext uri="{FF2B5EF4-FFF2-40B4-BE49-F238E27FC236}">
                <a16:creationId xmlns:a16="http://schemas.microsoft.com/office/drawing/2014/main" id="{2E8C7A0F-A660-4B80-96ED-4BF063323F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April 18, 2013</a:t>
            </a:r>
          </a:p>
        </p:txBody>
      </p:sp>
    </p:spTree>
    <p:extLst>
      <p:ext uri="{BB962C8B-B14F-4D97-AF65-F5344CB8AC3E}">
        <p14:creationId xmlns:p14="http://schemas.microsoft.com/office/powerpoint/2010/main" val="1749623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0EEDC095-B808-48A2-AE10-29AF20AA8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4EA802C-CCA7-42B7-BD5B-98BFBC9779CB}" type="slidenum">
              <a:rPr lang="en-US" altLang="en-US" smtClean="0">
                <a:latin typeface="Times New Roman" panose="02020603050405020304" pitchFamily="18" charset="0"/>
              </a:rPr>
              <a:pPr/>
              <a:t>38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F8D88F63-284F-4EE7-8D61-E600F54F5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F4A98BAE-E8C6-4718-ABAC-EB7E0F4CD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600" b="1" dirty="0"/>
          </a:p>
        </p:txBody>
      </p:sp>
      <p:sp>
        <p:nvSpPr>
          <p:cNvPr id="11269" name="Date Placeholder 1">
            <a:extLst>
              <a:ext uri="{FF2B5EF4-FFF2-40B4-BE49-F238E27FC236}">
                <a16:creationId xmlns:a16="http://schemas.microsoft.com/office/drawing/2014/main" id="{2E8C7A0F-A660-4B80-96ED-4BF063323F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April 18, 2013</a:t>
            </a:r>
          </a:p>
        </p:txBody>
      </p:sp>
    </p:spTree>
    <p:extLst>
      <p:ext uri="{BB962C8B-B14F-4D97-AF65-F5344CB8AC3E}">
        <p14:creationId xmlns:p14="http://schemas.microsoft.com/office/powerpoint/2010/main" val="2029382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hlinkClick r:id="rId3"/>
              </a:rPr>
              <a:t>Life Care Planning for People with Chronic Pain (rpcconsulting.com)</a:t>
            </a:r>
            <a:r>
              <a:rPr lang="en-US" sz="1800" dirty="0"/>
              <a:t> </a:t>
            </a:r>
            <a:endParaRPr lang="en-US" sz="2800" dirty="0"/>
          </a:p>
          <a:p>
            <a:endParaRPr lang="en-US" sz="17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77E77-4CC1-4619-841E-0ADD3E3548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191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0EEDC095-B808-48A2-AE10-29AF20AA8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4EA802C-CCA7-42B7-BD5B-98BFBC9779CB}" type="slidenum">
              <a:rPr lang="en-US" altLang="en-US" smtClean="0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F8D88F63-284F-4EE7-8D61-E600F54F5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F4A98BAE-E8C6-4718-ABAC-EB7E0F4CD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600" b="1" dirty="0"/>
          </a:p>
        </p:txBody>
      </p:sp>
      <p:sp>
        <p:nvSpPr>
          <p:cNvPr id="11269" name="Date Placeholder 1">
            <a:extLst>
              <a:ext uri="{FF2B5EF4-FFF2-40B4-BE49-F238E27FC236}">
                <a16:creationId xmlns:a16="http://schemas.microsoft.com/office/drawing/2014/main" id="{2E8C7A0F-A660-4B80-96ED-4BF063323F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April 18, 2013</a:t>
            </a:r>
          </a:p>
        </p:txBody>
      </p:sp>
    </p:spTree>
    <p:extLst>
      <p:ext uri="{BB962C8B-B14F-4D97-AF65-F5344CB8AC3E}">
        <p14:creationId xmlns:p14="http://schemas.microsoft.com/office/powerpoint/2010/main" val="3612906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FCB19D31-0C9B-4BC7-92FE-6118356A5B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34117CA-5427-4B9E-AAF2-AB7985EEF3A1}" type="slidenum">
              <a:rPr lang="en-US" altLang="en-US" smtClean="0"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0C63A3BD-157D-44BD-B137-B82C3E6EE1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64E7ECD9-5F3D-4FF5-B35C-140F19075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/>
          </a:p>
        </p:txBody>
      </p:sp>
      <p:sp>
        <p:nvSpPr>
          <p:cNvPr id="13317" name="Date Placeholder 1">
            <a:extLst>
              <a:ext uri="{FF2B5EF4-FFF2-40B4-BE49-F238E27FC236}">
                <a16:creationId xmlns:a16="http://schemas.microsoft.com/office/drawing/2014/main" id="{F53ADE22-02CC-4C67-AC78-8837A6A26F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April 18, 2013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8E69F7EB-CB17-4762-96BC-6F2697D35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120704D-857E-4A2E-B808-7F54A1144F65}" type="slidenum">
              <a:rPr lang="en-US" altLang="en-US" smtClean="0"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174BACE3-0C0F-476E-BC1D-41A6CAFC7B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84885553-7855-452C-9D63-C8090E9C9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spcAft>
                <a:spcPts val="600"/>
              </a:spcAft>
            </a:pPr>
            <a:endParaRPr lang="en-US" altLang="en-US" b="1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2156CAC5-5007-4562-9EE7-E13EDD6D74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D9E7785-1727-4B45-8331-6C1195268C9B}" type="slidenum">
              <a:rPr lang="en-US" altLang="en-US" smtClean="0">
                <a:latin typeface="Times New Roman" panose="02020603050405020304" pitchFamily="18" charset="0"/>
              </a:rPr>
              <a:pPr/>
              <a:t>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DADCD689-BC37-4F3E-9984-AC6144AE9D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E8AD423D-FBA5-482E-965A-79C8F2668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144634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9C5771F2-A6D6-451D-9A07-8AA52C16DE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FAD5C07-CC24-4544-B298-2E289DCA57FD}" type="slidenum">
              <a:rPr lang="en-US" altLang="en-US" smtClean="0">
                <a:latin typeface="Times New Roman" panose="02020603050405020304" pitchFamily="18" charset="0"/>
              </a:rPr>
              <a:pPr/>
              <a:t>20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D3410F5-9D80-49A1-9B54-9C0EBB19FC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2473BF4-B3CA-4263-A4F8-6B7A827C0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/>
          </a:p>
        </p:txBody>
      </p:sp>
      <p:sp>
        <p:nvSpPr>
          <p:cNvPr id="29701" name="Date Placeholder 1">
            <a:extLst>
              <a:ext uri="{FF2B5EF4-FFF2-40B4-BE49-F238E27FC236}">
                <a16:creationId xmlns:a16="http://schemas.microsoft.com/office/drawing/2014/main" id="{266052E1-CC6A-4588-8A1C-38CF65DEA6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April 18, 2013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5FAA96FF-AA99-4895-9BA2-2C17B43109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B036304-B25C-4720-9E32-21725DF61B6B}" type="slidenum">
              <a:rPr lang="en-US" altLang="en-US" smtClean="0">
                <a:latin typeface="Times New Roman" panose="02020603050405020304" pitchFamily="18" charset="0"/>
              </a:rPr>
              <a:pPr/>
              <a:t>21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5E8CA7BE-C9EA-4A88-A355-FA150EC08A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6F50A9C-6894-44D5-A3C9-B2C9EC8774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/>
          </a:p>
        </p:txBody>
      </p:sp>
      <p:sp>
        <p:nvSpPr>
          <p:cNvPr id="39941" name="Date Placeholder 1">
            <a:extLst>
              <a:ext uri="{FF2B5EF4-FFF2-40B4-BE49-F238E27FC236}">
                <a16:creationId xmlns:a16="http://schemas.microsoft.com/office/drawing/2014/main" id="{E780D0F0-543F-4089-8D11-1112CC7CDE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April 18, 2013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604AD3F8-8B49-4929-8751-419D7FAA9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3F1BD88-DAEF-42A3-BA8C-BE34CD8B4234}" type="slidenum">
              <a:rPr lang="en-US" altLang="en-US" smtClean="0">
                <a:latin typeface="Times New Roman" panose="02020603050405020304" pitchFamily="18" charset="0"/>
              </a:rPr>
              <a:pPr/>
              <a:t>22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C43AC51C-E492-4532-B791-F37DA83CA6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5317E67B-C6DE-4B22-8C93-29860B472B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/>
          </a:p>
        </p:txBody>
      </p:sp>
      <p:sp>
        <p:nvSpPr>
          <p:cNvPr id="41989" name="Date Placeholder 1">
            <a:extLst>
              <a:ext uri="{FF2B5EF4-FFF2-40B4-BE49-F238E27FC236}">
                <a16:creationId xmlns:a16="http://schemas.microsoft.com/office/drawing/2014/main" id="{1E2D83F3-0632-4678-B20E-E48B64E9B6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April 18, 2013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1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3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7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09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3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34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D5AD0-4EA6-4EC3-BB66-3940A4E7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2BED1-A1A5-4702-8A9A-4673089E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914FB-AE44-4A12-8989-8914CB948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B1D40-0D60-4E23-B85A-52B65C797A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59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369BB-9AF5-4047-A31F-FBE320503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B4B90-08AB-462B-9C69-31E08B6B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2EF47-1E46-4D43-B990-2F2148EC9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54A11-85F7-43FF-AC13-9C5A1E31B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07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EF074-2B3D-4BC0-BF61-A397C5024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DA049-F183-4ADA-ADC7-38844E3CB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DD28-95FF-48C3-8D97-B5E91E303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B737B-F947-4BE5-BE8C-A9634132C5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97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7BB9-F776-4FA0-BFB0-830C2D7240ED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824F4-24B8-4F2F-B68D-AB8ECFC1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31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7BB9-F776-4FA0-BFB0-830C2D7240ED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824F4-24B8-4F2F-B68D-AB8ECFC1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74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7BB9-F776-4FA0-BFB0-830C2D7240ED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824F4-24B8-4F2F-B68D-AB8ECFC1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54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7BB9-F776-4FA0-BFB0-830C2D7240ED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824F4-24B8-4F2F-B68D-AB8ECFC1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13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7BB9-F776-4FA0-BFB0-830C2D7240ED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824F4-24B8-4F2F-B68D-AB8ECFC1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34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7BB9-F776-4FA0-BFB0-830C2D7240ED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824F4-24B8-4F2F-B68D-AB8ECFC1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40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7BB9-F776-4FA0-BFB0-830C2D7240ED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824F4-24B8-4F2F-B68D-AB8ECFC1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60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7BB9-F776-4FA0-BFB0-830C2D7240ED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824F4-24B8-4F2F-B68D-AB8ECFC1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3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C489A-952A-454E-8130-B4823DCA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3667B-89F3-4DA5-A19A-43165FBDE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CBAC3-B4C2-4198-8D00-1CF31278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24798-12D8-42FE-B6EC-319C31E90C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986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7BB9-F776-4FA0-BFB0-830C2D7240ED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824F4-24B8-4F2F-B68D-AB8ECFC1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16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7BB9-F776-4FA0-BFB0-830C2D7240ED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824F4-24B8-4F2F-B68D-AB8ECFC1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13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7BB9-F776-4FA0-BFB0-830C2D7240ED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824F4-24B8-4F2F-B68D-AB8ECFC1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7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69"/>
            </a:lvl1pPr>
            <a:lvl2pPr marL="0" indent="0" algn="ctr">
              <a:spcBef>
                <a:spcPts val="0"/>
              </a:spcBef>
              <a:buSzTx/>
              <a:buNone/>
              <a:defRPr sz="3469"/>
            </a:lvl2pPr>
            <a:lvl3pPr marL="0" indent="0" algn="ctr">
              <a:spcBef>
                <a:spcPts val="0"/>
              </a:spcBef>
              <a:buSzTx/>
              <a:buNone/>
              <a:defRPr sz="3469"/>
            </a:lvl3pPr>
            <a:lvl4pPr marL="0" indent="0" algn="ctr">
              <a:spcBef>
                <a:spcPts val="0"/>
              </a:spcBef>
              <a:buSzTx/>
              <a:buNone/>
              <a:defRPr sz="3469"/>
            </a:lvl4pPr>
            <a:lvl5pPr marL="0" indent="0" algn="ctr">
              <a:spcBef>
                <a:spcPts val="0"/>
              </a:spcBef>
              <a:buSzTx/>
              <a:buNone/>
              <a:defRPr sz="34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2966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6298407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Image"/>
          <p:cNvSpPr>
            <a:spLocks noGrp="1"/>
          </p:cNvSpPr>
          <p:nvPr>
            <p:ph type="pic" sz="quarter" idx="14"/>
          </p:nvPr>
        </p:nvSpPr>
        <p:spPr>
          <a:xfrm>
            <a:off x="6298407" y="625078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Image"/>
          <p:cNvSpPr>
            <a:spLocks noGrp="1"/>
          </p:cNvSpPr>
          <p:nvPr>
            <p:ph type="pic" sz="half" idx="15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367156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4473773"/>
            <a:ext cx="9810750" cy="32439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 i="1"/>
            </a:lvl1pPr>
            <a:lvl2pPr marL="729269" indent="-312543" algn="ctr">
              <a:spcBef>
                <a:spcPts val="0"/>
              </a:spcBef>
              <a:defRPr sz="2250" i="1"/>
            </a:lvl2pPr>
            <a:lvl3pPr marL="1145993" indent="-312543" algn="ctr">
              <a:spcBef>
                <a:spcPts val="0"/>
              </a:spcBef>
              <a:defRPr sz="2250" i="1"/>
            </a:lvl3pPr>
            <a:lvl4pPr marL="1562718" indent="-312543" algn="ctr">
              <a:spcBef>
                <a:spcPts val="0"/>
              </a:spcBef>
              <a:defRPr sz="2250" i="1"/>
            </a:lvl4pPr>
            <a:lvl5pPr marL="1979442" indent="-312543" algn="ctr">
              <a:spcBef>
                <a:spcPts val="0"/>
              </a:spcBef>
              <a:defRPr sz="225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190625" y="3000313"/>
            <a:ext cx="9810750" cy="428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438149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975167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6F79-F871-4C3D-9331-BBC32F1410A9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B6CC-0125-49FF-A956-FF4744F2A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0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74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70">
                <a:solidFill>
                  <a:schemeClr val="tx1">
                    <a:tint val="75000"/>
                  </a:schemeClr>
                </a:solidFill>
              </a:defRPr>
            </a:lvl1pPr>
            <a:lvl2pPr marL="54187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1083747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3pPr>
            <a:lvl4pPr marL="1625620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4pPr>
            <a:lvl5pPr marL="2167494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5pPr>
            <a:lvl6pPr marL="2709367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6pPr>
            <a:lvl7pPr marL="3251241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7pPr>
            <a:lvl8pPr marL="3793114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8pPr>
            <a:lvl9pPr marL="4334988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F6253-EC5D-456A-B0B1-605FBA76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E4AC0-C2E3-4118-8E58-0FA6DF764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11CC0-FAA8-4E58-B2AE-FB421D8A3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147BA-BFD6-4A1B-ADE1-93B943AA17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45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3319"/>
            </a:lvl1pPr>
            <a:lvl2pPr>
              <a:defRPr sz="2844"/>
            </a:lvl2pPr>
            <a:lvl3pPr>
              <a:defRPr sz="237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319"/>
            </a:lvl1pPr>
            <a:lvl2pPr>
              <a:defRPr sz="2844"/>
            </a:lvl2pPr>
            <a:lvl3pPr>
              <a:defRPr sz="237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730122-6DED-4781-A97A-EDACCE300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3475CA-F11A-48CD-BEEE-2FD47DEA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ED0202-0433-4D78-8864-A168E9AB7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76B1E-369E-44BF-806D-164B8A57F4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58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44" b="1"/>
            </a:lvl1pPr>
            <a:lvl2pPr marL="541873" indent="0">
              <a:buNone/>
              <a:defRPr sz="2370" b="1"/>
            </a:lvl2pPr>
            <a:lvl3pPr marL="1083747" indent="0">
              <a:buNone/>
              <a:defRPr sz="2133" b="1"/>
            </a:lvl3pPr>
            <a:lvl4pPr marL="1625620" indent="0">
              <a:buNone/>
              <a:defRPr sz="1896" b="1"/>
            </a:lvl4pPr>
            <a:lvl5pPr marL="2167494" indent="0">
              <a:buNone/>
              <a:defRPr sz="1896" b="1"/>
            </a:lvl5pPr>
            <a:lvl6pPr marL="2709367" indent="0">
              <a:buNone/>
              <a:defRPr sz="1896" b="1"/>
            </a:lvl6pPr>
            <a:lvl7pPr marL="3251241" indent="0">
              <a:buNone/>
              <a:defRPr sz="1896" b="1"/>
            </a:lvl7pPr>
            <a:lvl8pPr marL="3793114" indent="0">
              <a:buNone/>
              <a:defRPr sz="1896" b="1"/>
            </a:lvl8pPr>
            <a:lvl9pPr marL="4334988" indent="0">
              <a:buNone/>
              <a:defRPr sz="18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44"/>
            </a:lvl1pPr>
            <a:lvl2pPr>
              <a:defRPr sz="2370"/>
            </a:lvl2pPr>
            <a:lvl3pPr>
              <a:defRPr sz="2133"/>
            </a:lvl3pPr>
            <a:lvl4pPr>
              <a:defRPr sz="1896"/>
            </a:lvl4pPr>
            <a:lvl5pPr>
              <a:defRPr sz="1896"/>
            </a:lvl5pPr>
            <a:lvl6pPr>
              <a:defRPr sz="1896"/>
            </a:lvl6pPr>
            <a:lvl7pPr>
              <a:defRPr sz="1896"/>
            </a:lvl7pPr>
            <a:lvl8pPr>
              <a:defRPr sz="1896"/>
            </a:lvl8pPr>
            <a:lvl9pPr>
              <a:defRPr sz="18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844" b="1"/>
            </a:lvl1pPr>
            <a:lvl2pPr marL="541873" indent="0">
              <a:buNone/>
              <a:defRPr sz="2370" b="1"/>
            </a:lvl2pPr>
            <a:lvl3pPr marL="1083747" indent="0">
              <a:buNone/>
              <a:defRPr sz="2133" b="1"/>
            </a:lvl3pPr>
            <a:lvl4pPr marL="1625620" indent="0">
              <a:buNone/>
              <a:defRPr sz="1896" b="1"/>
            </a:lvl4pPr>
            <a:lvl5pPr marL="2167494" indent="0">
              <a:buNone/>
              <a:defRPr sz="1896" b="1"/>
            </a:lvl5pPr>
            <a:lvl6pPr marL="2709367" indent="0">
              <a:buNone/>
              <a:defRPr sz="1896" b="1"/>
            </a:lvl6pPr>
            <a:lvl7pPr marL="3251241" indent="0">
              <a:buNone/>
              <a:defRPr sz="1896" b="1"/>
            </a:lvl7pPr>
            <a:lvl8pPr marL="3793114" indent="0">
              <a:buNone/>
              <a:defRPr sz="1896" b="1"/>
            </a:lvl8pPr>
            <a:lvl9pPr marL="4334988" indent="0">
              <a:buNone/>
              <a:defRPr sz="18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44"/>
            </a:lvl1pPr>
            <a:lvl2pPr>
              <a:defRPr sz="2370"/>
            </a:lvl2pPr>
            <a:lvl3pPr>
              <a:defRPr sz="2133"/>
            </a:lvl3pPr>
            <a:lvl4pPr>
              <a:defRPr sz="1896"/>
            </a:lvl4pPr>
            <a:lvl5pPr>
              <a:defRPr sz="1896"/>
            </a:lvl5pPr>
            <a:lvl6pPr>
              <a:defRPr sz="1896"/>
            </a:lvl6pPr>
            <a:lvl7pPr>
              <a:defRPr sz="1896"/>
            </a:lvl7pPr>
            <a:lvl8pPr>
              <a:defRPr sz="1896"/>
            </a:lvl8pPr>
            <a:lvl9pPr>
              <a:defRPr sz="18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261B378-DCFA-43F0-A084-2C8E9F2F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C07245-B06A-4B87-BE0D-C044CA5C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C8AF6B-69DE-4D4A-AD91-BDABCBBC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DBFA2-1CF5-46A1-9D5D-FE9E54E32C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858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7B5EB36-C396-4F83-98F2-943E5D70A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FDD0338-3924-4E32-B871-34089C21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9AF3DA-6B98-479C-9404-067B95AC5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32B8-C76C-4607-9003-BC087BBF9F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2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31421A8-298B-4FAA-8009-8F623FEE6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C8123E-9DB4-4E5C-B287-44E5D944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CB70882-5C32-426C-B37D-27B6B5597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C637-99C3-4733-B832-F59286436C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67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7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793"/>
            </a:lvl1pPr>
            <a:lvl2pPr>
              <a:defRPr sz="3319"/>
            </a:lvl2pPr>
            <a:lvl3pPr>
              <a:defRPr sz="2844"/>
            </a:lvl3pPr>
            <a:lvl4pPr>
              <a:defRPr sz="2370"/>
            </a:lvl4pPr>
            <a:lvl5pPr>
              <a:defRPr sz="2370"/>
            </a:lvl5pPr>
            <a:lvl6pPr>
              <a:defRPr sz="2370"/>
            </a:lvl6pPr>
            <a:lvl7pPr>
              <a:defRPr sz="2370"/>
            </a:lvl7pPr>
            <a:lvl8pPr>
              <a:defRPr sz="2370"/>
            </a:lvl8pPr>
            <a:lvl9pPr>
              <a:defRPr sz="23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59"/>
            </a:lvl1pPr>
            <a:lvl2pPr marL="541873" indent="0">
              <a:buNone/>
              <a:defRPr sz="1422"/>
            </a:lvl2pPr>
            <a:lvl3pPr marL="1083747" indent="0">
              <a:buNone/>
              <a:defRPr sz="1185"/>
            </a:lvl3pPr>
            <a:lvl4pPr marL="1625620" indent="0">
              <a:buNone/>
              <a:defRPr sz="1067"/>
            </a:lvl4pPr>
            <a:lvl5pPr marL="2167494" indent="0">
              <a:buNone/>
              <a:defRPr sz="1067"/>
            </a:lvl5pPr>
            <a:lvl6pPr marL="2709367" indent="0">
              <a:buNone/>
              <a:defRPr sz="1067"/>
            </a:lvl6pPr>
            <a:lvl7pPr marL="3251241" indent="0">
              <a:buNone/>
              <a:defRPr sz="1067"/>
            </a:lvl7pPr>
            <a:lvl8pPr marL="3793114" indent="0">
              <a:buNone/>
              <a:defRPr sz="1067"/>
            </a:lvl8pPr>
            <a:lvl9pPr marL="433498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C996DD-C4D4-4DAC-ADD5-ECFF43E07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3CB095-FDB0-4E96-8869-BF696118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447E44-804C-41C4-A584-E8E3FE403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EE89C-8C31-43AB-AF0E-A23C267476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905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7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793"/>
            </a:lvl1pPr>
            <a:lvl2pPr marL="541873" indent="0">
              <a:buNone/>
              <a:defRPr sz="3319"/>
            </a:lvl2pPr>
            <a:lvl3pPr marL="1083747" indent="0">
              <a:buNone/>
              <a:defRPr sz="2844"/>
            </a:lvl3pPr>
            <a:lvl4pPr marL="1625620" indent="0">
              <a:buNone/>
              <a:defRPr sz="2370"/>
            </a:lvl4pPr>
            <a:lvl5pPr marL="2167494" indent="0">
              <a:buNone/>
              <a:defRPr sz="2370"/>
            </a:lvl5pPr>
            <a:lvl6pPr marL="2709367" indent="0">
              <a:buNone/>
              <a:defRPr sz="2370"/>
            </a:lvl6pPr>
            <a:lvl7pPr marL="3251241" indent="0">
              <a:buNone/>
              <a:defRPr sz="2370"/>
            </a:lvl7pPr>
            <a:lvl8pPr marL="3793114" indent="0">
              <a:buNone/>
              <a:defRPr sz="2370"/>
            </a:lvl8pPr>
            <a:lvl9pPr marL="4334988" indent="0">
              <a:buNone/>
              <a:defRPr sz="237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59"/>
            </a:lvl1pPr>
            <a:lvl2pPr marL="541873" indent="0">
              <a:buNone/>
              <a:defRPr sz="1422"/>
            </a:lvl2pPr>
            <a:lvl3pPr marL="1083747" indent="0">
              <a:buNone/>
              <a:defRPr sz="1185"/>
            </a:lvl3pPr>
            <a:lvl4pPr marL="1625620" indent="0">
              <a:buNone/>
              <a:defRPr sz="1067"/>
            </a:lvl4pPr>
            <a:lvl5pPr marL="2167494" indent="0">
              <a:buNone/>
              <a:defRPr sz="1067"/>
            </a:lvl5pPr>
            <a:lvl6pPr marL="2709367" indent="0">
              <a:buNone/>
              <a:defRPr sz="1067"/>
            </a:lvl6pPr>
            <a:lvl7pPr marL="3251241" indent="0">
              <a:buNone/>
              <a:defRPr sz="1067"/>
            </a:lvl7pPr>
            <a:lvl8pPr marL="3793114" indent="0">
              <a:buNone/>
              <a:defRPr sz="1067"/>
            </a:lvl8pPr>
            <a:lvl9pPr marL="433498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37B3AB-B3AD-46DD-9B2D-5765F5B79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D8DE41-0690-4C52-8E50-2ACBEB13B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C9F7FE-EF3D-412B-872F-1525B0D7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CAFA7-F45B-4FD9-92DA-7EFF8E9A9B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21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1BA9B8A-8ABF-42D1-8282-8A0BA0AF94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61738F5-D7FA-4CC6-859B-BC904FAC3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AAB11-8BE4-4D38-BDBD-D7D39C1E5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FE553-20AC-464A-94ED-0421B968D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3A4EA-3C70-4A8D-9039-051EC513F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22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2F39F74-367B-4065-81A8-03428259D5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41873" algn="ctr" rtl="0" fontAlgn="base">
        <a:spcBef>
          <a:spcPct val="0"/>
        </a:spcBef>
        <a:spcAft>
          <a:spcPct val="0"/>
        </a:spcAft>
        <a:defRPr sz="5215">
          <a:solidFill>
            <a:schemeClr val="tx1"/>
          </a:solidFill>
          <a:latin typeface="Calibri" pitchFamily="34" charset="0"/>
        </a:defRPr>
      </a:lvl6pPr>
      <a:lvl7pPr marL="1083747" algn="ctr" rtl="0" fontAlgn="base">
        <a:spcBef>
          <a:spcPct val="0"/>
        </a:spcBef>
        <a:spcAft>
          <a:spcPct val="0"/>
        </a:spcAft>
        <a:defRPr sz="5215">
          <a:solidFill>
            <a:schemeClr val="tx1"/>
          </a:solidFill>
          <a:latin typeface="Calibri" pitchFamily="34" charset="0"/>
        </a:defRPr>
      </a:lvl7pPr>
      <a:lvl8pPr marL="1625620" algn="ctr" rtl="0" fontAlgn="base">
        <a:spcBef>
          <a:spcPct val="0"/>
        </a:spcBef>
        <a:spcAft>
          <a:spcPct val="0"/>
        </a:spcAft>
        <a:defRPr sz="5215">
          <a:solidFill>
            <a:schemeClr val="tx1"/>
          </a:solidFill>
          <a:latin typeface="Calibri" pitchFamily="34" charset="0"/>
        </a:defRPr>
      </a:lvl8pPr>
      <a:lvl9pPr marL="2167494" algn="ctr" rtl="0" fontAlgn="base">
        <a:spcBef>
          <a:spcPct val="0"/>
        </a:spcBef>
        <a:spcAft>
          <a:spcPct val="0"/>
        </a:spcAft>
        <a:defRPr sz="5215">
          <a:solidFill>
            <a:schemeClr val="tx1"/>
          </a:solidFill>
          <a:latin typeface="Calibri" pitchFamily="34" charset="0"/>
        </a:defRPr>
      </a:lvl9pPr>
    </p:titleStyle>
    <p:bodyStyle>
      <a:lvl1pPr marL="406400" indent="-4064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79475" indent="-3381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4138" indent="-2698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5475" indent="-2698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indent="-2698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80304" indent="-270937" algn="l" defTabSz="1083747" rtl="0" eaLnBrk="1" latinLnBrk="0" hangingPunct="1">
        <a:spcBef>
          <a:spcPct val="20000"/>
        </a:spcBef>
        <a:buFont typeface="Arial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6pPr>
      <a:lvl7pPr marL="3522177" indent="-270937" algn="l" defTabSz="1083747" rtl="0" eaLnBrk="1" latinLnBrk="0" hangingPunct="1">
        <a:spcBef>
          <a:spcPct val="20000"/>
        </a:spcBef>
        <a:buFont typeface="Arial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7pPr>
      <a:lvl8pPr marL="4064051" indent="-270937" algn="l" defTabSz="1083747" rtl="0" eaLnBrk="1" latinLnBrk="0" hangingPunct="1">
        <a:spcBef>
          <a:spcPct val="20000"/>
        </a:spcBef>
        <a:buFont typeface="Arial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8pPr>
      <a:lvl9pPr marL="4605924" indent="-270937" algn="l" defTabSz="1083747" rtl="0" eaLnBrk="1" latinLnBrk="0" hangingPunct="1">
        <a:spcBef>
          <a:spcPct val="20000"/>
        </a:spcBef>
        <a:buFont typeface="Arial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1873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3747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5620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7494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9367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1241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3114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4988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A7BB9-F776-4FA0-BFB0-830C2D7240ED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824F4-24B8-4F2F-B68D-AB8ECFC1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7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2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5599" y="6536531"/>
            <a:ext cx="338234" cy="3334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5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030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p:transition spd="med"/>
  <p:hf hdr="0" ftr="0" dt="0"/>
  <p:txStyles>
    <p:titleStyle>
      <a:lvl1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16725" marR="0" indent="-416725" algn="l" defTabSz="547695" rtl="0" latinLnBrk="0">
        <a:lnSpc>
          <a:spcPct val="100000"/>
        </a:lnSpc>
        <a:spcBef>
          <a:spcPts val="3937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33450" marR="0" indent="-416725" algn="l" defTabSz="547695" rtl="0" latinLnBrk="0">
        <a:lnSpc>
          <a:spcPct val="100000"/>
        </a:lnSpc>
        <a:spcBef>
          <a:spcPts val="3937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250174" marR="0" indent="-416725" algn="l" defTabSz="547695" rtl="0" latinLnBrk="0">
        <a:lnSpc>
          <a:spcPct val="100000"/>
        </a:lnSpc>
        <a:spcBef>
          <a:spcPts val="3937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666899" marR="0" indent="-416725" algn="l" defTabSz="547695" rtl="0" latinLnBrk="0">
        <a:lnSpc>
          <a:spcPct val="100000"/>
        </a:lnSpc>
        <a:spcBef>
          <a:spcPts val="3937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083624" marR="0" indent="-416725" algn="l" defTabSz="547695" rtl="0" latinLnBrk="0">
        <a:lnSpc>
          <a:spcPct val="100000"/>
        </a:lnSpc>
        <a:spcBef>
          <a:spcPts val="3937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500349" marR="0" indent="-416725" algn="l" defTabSz="547695" rtl="0" latinLnBrk="0">
        <a:lnSpc>
          <a:spcPct val="100000"/>
        </a:lnSpc>
        <a:spcBef>
          <a:spcPts val="3937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917073" marR="0" indent="-416725" algn="l" defTabSz="547695" rtl="0" latinLnBrk="0">
        <a:lnSpc>
          <a:spcPct val="100000"/>
        </a:lnSpc>
        <a:spcBef>
          <a:spcPts val="3937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333798" marR="0" indent="-416725" algn="l" defTabSz="547695" rtl="0" latinLnBrk="0">
        <a:lnSpc>
          <a:spcPct val="100000"/>
        </a:lnSpc>
        <a:spcBef>
          <a:spcPts val="3937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750523" marR="0" indent="-416725" algn="l" defTabSz="547695" rtl="0" latinLnBrk="0">
        <a:lnSpc>
          <a:spcPct val="100000"/>
        </a:lnSpc>
        <a:spcBef>
          <a:spcPts val="3937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tevenf@stanford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wzachry@gmail.com" TargetMode="External"/><Relationship Id="rId4" Type="http://schemas.openxmlformats.org/officeDocument/2006/relationships/hyperlink" Target="mailto:anavani@ipmdoctors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pcconsulting.com/life-care-planning-for-people-with-chronic-pain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pcconsulting.com/life-care-planning-for-people-with-chronic-pain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AEA4FBA7-079A-4969-BE64-2F1D02B00A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2000" y="1295400"/>
            <a:ext cx="10591800" cy="53340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5689" b="1" dirty="0"/>
              <a:t>Complex Regional Pain Syndrome</a:t>
            </a:r>
          </a:p>
          <a:p>
            <a:pPr marL="0" indent="0" algn="ctr" eaLnBrk="1" hangingPunct="1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None/>
              <a:defRPr/>
            </a:pPr>
            <a:endParaRPr lang="en-US" sz="1800" dirty="0">
              <a:effectLst/>
              <a:latin typeface="Helvetica" panose="020B0604020202020204" pitchFamily="34" charset="0"/>
              <a:ea typeface="Calibri" panose="020F050202020403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b="1" dirty="0"/>
              <a:t>Steven D. Feinberg, MD, MS, MPH</a:t>
            </a:r>
          </a:p>
          <a:p>
            <a:pPr marL="0" indent="0" algn="ctr" eaLnBrk="1" hangingPunct="1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200" dirty="0"/>
              <a:t>Board Certified, Physical Medicine &amp; Rehabilitation</a:t>
            </a:r>
            <a:br>
              <a:rPr lang="en-US" altLang="en-US" sz="1200" dirty="0"/>
            </a:br>
            <a:r>
              <a:rPr lang="en-US" altLang="en-US" sz="1200" dirty="0"/>
              <a:t>Board Certified, Pain Medicine</a:t>
            </a:r>
            <a:br>
              <a:rPr lang="en-US" altLang="en-US" sz="1200" dirty="0"/>
            </a:br>
            <a:r>
              <a:rPr lang="en-US" altLang="en-US" sz="1200" dirty="0"/>
              <a:t>Adjunct Clinical Professor, Stanford School of Medicine</a:t>
            </a:r>
          </a:p>
          <a:p>
            <a:pPr marL="0" indent="0" algn="ctr" eaLnBrk="1" hangingPunct="1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200" dirty="0"/>
              <a:t>Feinberg Medical Group</a:t>
            </a:r>
            <a:br>
              <a:rPr lang="en-US" altLang="en-US" sz="1200" dirty="0"/>
            </a:br>
            <a:r>
              <a:rPr lang="en-US" altLang="en-US" sz="1200" dirty="0">
                <a:hlinkClick r:id="rId3"/>
              </a:rPr>
              <a:t>stevenf@stanford.edu</a:t>
            </a:r>
            <a:endParaRPr lang="en-US" altLang="en-US" sz="1200" dirty="0"/>
          </a:p>
          <a:p>
            <a:pPr marL="0" indent="0" algn="ctr" eaLnBrk="1" hangingPunct="1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b="1" dirty="0"/>
              <a:t>Annu Navani, MD</a:t>
            </a:r>
          </a:p>
          <a:p>
            <a:pPr marL="0" indent="0" algn="ctr" eaLnBrk="1" hangingPunct="1">
              <a:spcBef>
                <a:spcPct val="55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200" dirty="0"/>
              <a:t>Board Certified, Anesthesiology and Pain Medicine</a:t>
            </a:r>
            <a:br>
              <a:rPr lang="en-US" altLang="en-US" sz="1200" dirty="0"/>
            </a:br>
            <a:r>
              <a:rPr lang="en-US" altLang="en-US" sz="1200" dirty="0"/>
              <a:t>Chief Medical Officer, IPM Medical Group</a:t>
            </a:r>
            <a:br>
              <a:rPr lang="en-US" altLang="en-US" sz="1200" dirty="0"/>
            </a:br>
            <a:r>
              <a:rPr lang="en-US" altLang="en-US" sz="1200" dirty="0"/>
              <a:t>Adjunct Clinical Associate Professor, Stanford University School of Medicine</a:t>
            </a:r>
            <a:br>
              <a:rPr lang="en-US" altLang="en-US" sz="1200" dirty="0"/>
            </a:br>
            <a:r>
              <a:rPr lang="en-US" altLang="en-US" sz="1200" dirty="0">
                <a:hlinkClick r:id="rId4"/>
              </a:rPr>
              <a:t>anavani@ipmdoctors.com</a:t>
            </a:r>
            <a:r>
              <a:rPr lang="en-US" altLang="en-US" sz="1200" dirty="0"/>
              <a:t>  </a:t>
            </a:r>
          </a:p>
          <a:p>
            <a:pPr marL="0" indent="0" algn="ctr" eaLnBrk="1" hangingPunct="1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Calibri"/>
              </a:rPr>
              <a:t>William M. Zachry</a:t>
            </a:r>
          </a:p>
          <a:p>
            <a:pPr marL="0" indent="0" algn="ctr" eaLnBrk="1" hangingPunct="1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200" dirty="0"/>
              <a:t>Board Member</a:t>
            </a:r>
            <a:br>
              <a:rPr lang="en-US" altLang="en-US" sz="1200" dirty="0"/>
            </a:br>
            <a:r>
              <a:rPr lang="en-US" altLang="en-US" sz="1200" dirty="0"/>
              <a:t>State Compensation Insurance Fund</a:t>
            </a:r>
            <a:br>
              <a:rPr lang="en-US" altLang="en-US" sz="1200" dirty="0"/>
            </a:br>
            <a:r>
              <a:rPr lang="en-US" altLang="en-US" sz="1200" dirty="0">
                <a:hlinkClick r:id="rId5"/>
              </a:rPr>
              <a:t>wzachry@gmail.com</a:t>
            </a:r>
            <a:r>
              <a:rPr lang="en-US" altLang="en-US" sz="1200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D7826789-43EC-470D-9803-E42DED739F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Livido Reticularis</a:t>
            </a:r>
          </a:p>
        </p:txBody>
      </p:sp>
      <p:pic>
        <p:nvPicPr>
          <p:cNvPr id="19459" name="Picture 2" descr="Image result for livedo reticularis picture">
            <a:extLst>
              <a:ext uri="{FF2B5EF4-FFF2-40B4-BE49-F238E27FC236}">
                <a16:creationId xmlns:a16="http://schemas.microsoft.com/office/drawing/2014/main" id="{EF996520-228C-465F-BDB0-5F5580818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51403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livedo reticularis">
            <a:extLst>
              <a:ext uri="{FF2B5EF4-FFF2-40B4-BE49-F238E27FC236}">
                <a16:creationId xmlns:a16="http://schemas.microsoft.com/office/drawing/2014/main" id="{5D99733E-58D6-4AD7-9660-400ED17AE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57400"/>
            <a:ext cx="574071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DBA03A3C-9250-478D-BE67-8F0436326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619125"/>
            <a:ext cx="822007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3D322550-2268-4F8A-A801-6C0F93CF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704850"/>
            <a:ext cx="71913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E9A06B8-7851-49A4-A3D7-7F846C8EC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09538"/>
            <a:ext cx="8096250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30C5-3E64-41D3-A54B-3910FDFA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on Fire</a:t>
            </a:r>
          </a:p>
        </p:txBody>
      </p:sp>
      <p:pic>
        <p:nvPicPr>
          <p:cNvPr id="101378" name="Picture 2" descr="Image result for crps images">
            <a:extLst>
              <a:ext uri="{FF2B5EF4-FFF2-40B4-BE49-F238E27FC236}">
                <a16:creationId xmlns:a16="http://schemas.microsoft.com/office/drawing/2014/main" id="{8B26D5B5-7384-419A-B399-24651DF55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1905000"/>
            <a:ext cx="40957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601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30C5-3E64-41D3-A54B-3910FDFA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of Motion &amp; Contractures</a:t>
            </a:r>
          </a:p>
        </p:txBody>
      </p:sp>
      <p:pic>
        <p:nvPicPr>
          <p:cNvPr id="113670" name="Picture 6" descr="See the source image">
            <a:extLst>
              <a:ext uri="{FF2B5EF4-FFF2-40B4-BE49-F238E27FC236}">
                <a16:creationId xmlns:a16="http://schemas.microsoft.com/office/drawing/2014/main" id="{586D483D-3962-41C0-B461-B60894E0D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981200"/>
            <a:ext cx="5080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739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30C5-3E64-41D3-A54B-3910FDFA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Dystonia</a:t>
            </a:r>
            <a:br>
              <a:rPr lang="en-US" dirty="0"/>
            </a:br>
            <a:r>
              <a:rPr lang="en-US" sz="2400" dirty="0"/>
              <a:t>(Movement disorder; involuntary movements; tremor)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29117-EBF0-4926-8369-652057F04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752600"/>
            <a:ext cx="5849166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85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30C5-3E64-41D3-A54B-3910FDFA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4638"/>
            <a:ext cx="11963400" cy="1143000"/>
          </a:xfrm>
        </p:spPr>
        <p:txBody>
          <a:bodyPr/>
          <a:lstStyle/>
          <a:p>
            <a:r>
              <a:rPr lang="en-US" dirty="0"/>
              <a:t>Muscle Spasm progressing to Wasting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93067BA1-BCBB-4455-B118-0CA9F85B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64293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540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30C5-3E64-41D3-A54B-3910FDFA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dirty="0"/>
              <a:t>Osteopenia (reduced bone mass)</a:t>
            </a:r>
            <a:endParaRPr lang="en-US" dirty="0"/>
          </a:p>
        </p:txBody>
      </p:sp>
      <p:pic>
        <p:nvPicPr>
          <p:cNvPr id="114690" name="Picture 2" descr="See the source image">
            <a:extLst>
              <a:ext uri="{FF2B5EF4-FFF2-40B4-BE49-F238E27FC236}">
                <a16:creationId xmlns:a16="http://schemas.microsoft.com/office/drawing/2014/main" id="{39EB0912-74D3-48AF-825E-C8091DC8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7543800" cy="437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471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79D5D1D-70DD-4489-9DB4-D079B8A1F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/>
              <a:t>CRPS Presentation</a:t>
            </a:r>
            <a:endParaRPr lang="en-US" altLang="en-US" sz="5215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60BAD51-B224-488D-8911-1D8F1C8AC9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11266488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713"/>
              </a:spcAft>
            </a:pPr>
            <a:r>
              <a:rPr lang="en-US" altLang="en-US" sz="3600" dirty="0"/>
              <a:t>Pain increased by </a:t>
            </a:r>
          </a:p>
          <a:p>
            <a:pPr lvl="1" eaLnBrk="1" hangingPunct="1">
              <a:lnSpc>
                <a:spcPct val="80000"/>
              </a:lnSpc>
              <a:spcAft>
                <a:spcPts val="713"/>
              </a:spcAft>
            </a:pPr>
            <a:r>
              <a:rPr lang="en-US" altLang="en-US" sz="2400" dirty="0"/>
              <a:t>Dependency (hanging down) of the affected limb</a:t>
            </a:r>
          </a:p>
          <a:p>
            <a:pPr lvl="1" eaLnBrk="1" hangingPunct="1">
              <a:lnSpc>
                <a:spcPct val="80000"/>
              </a:lnSpc>
              <a:spcAft>
                <a:spcPts val="713"/>
              </a:spcAft>
            </a:pPr>
            <a:r>
              <a:rPr lang="en-US" altLang="en-US" sz="2400" dirty="0"/>
              <a:t>Physical contact (the touch of clothes or bed sheets)</a:t>
            </a:r>
          </a:p>
          <a:p>
            <a:pPr lvl="1" eaLnBrk="1" hangingPunct="1">
              <a:lnSpc>
                <a:spcPct val="80000"/>
              </a:lnSpc>
              <a:spcAft>
                <a:spcPts val="713"/>
              </a:spcAft>
            </a:pPr>
            <a:r>
              <a:rPr lang="en-US" altLang="en-US" sz="2400" dirty="0"/>
              <a:t>Emotional upset</a:t>
            </a:r>
          </a:p>
          <a:p>
            <a:pPr lvl="1" eaLnBrk="1" hangingPunct="1">
              <a:lnSpc>
                <a:spcPct val="80000"/>
              </a:lnSpc>
              <a:spcAft>
                <a:spcPts val="713"/>
              </a:spcAft>
            </a:pPr>
            <a:r>
              <a:rPr lang="en-US" altLang="en-US" sz="2400" dirty="0"/>
              <a:t>Visual &amp; auditory stimuli may aggravate pain</a:t>
            </a:r>
          </a:p>
          <a:p>
            <a:pPr lvl="1" eaLnBrk="1" hangingPunct="1">
              <a:lnSpc>
                <a:spcPct val="80000"/>
              </a:lnSpc>
              <a:spcAft>
                <a:spcPts val="713"/>
              </a:spcAft>
            </a:pPr>
            <a:r>
              <a:rPr lang="en-US" altLang="en-US" sz="2400" dirty="0"/>
              <a:t>Use/Examination by physician</a:t>
            </a:r>
          </a:p>
          <a:p>
            <a:pPr eaLnBrk="1" hangingPunct="1">
              <a:lnSpc>
                <a:spcPct val="80000"/>
              </a:lnSpc>
              <a:spcAft>
                <a:spcPts val="713"/>
              </a:spcAft>
            </a:pPr>
            <a:r>
              <a:rPr lang="en-US" altLang="en-US" sz="3600" dirty="0"/>
              <a:t>Pain may spread proximally or to other limbs</a:t>
            </a:r>
          </a:p>
          <a:p>
            <a:pPr marL="0" indent="0" eaLnBrk="1" hangingPunct="1">
              <a:lnSpc>
                <a:spcPct val="80000"/>
              </a:lnSpc>
              <a:spcAft>
                <a:spcPts val="713"/>
              </a:spcAft>
              <a:buNone/>
            </a:pPr>
            <a:endParaRPr lang="en-US" altLang="en-US" sz="2800" dirty="0"/>
          </a:p>
        </p:txBody>
      </p:sp>
      <p:pic>
        <p:nvPicPr>
          <p:cNvPr id="4" name="Picture 6" descr="Image result for UE Flexor Synergy Pattern">
            <a:extLst>
              <a:ext uri="{FF2B5EF4-FFF2-40B4-BE49-F238E27FC236}">
                <a16:creationId xmlns:a16="http://schemas.microsoft.com/office/drawing/2014/main" id="{612DF74E-FDCD-5C77-FBAA-5BAB6D60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524000"/>
            <a:ext cx="1676400" cy="262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03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Understanding Complex Regional Pain Syndrome (CRPS) | Keck School of  Medicine of USC">
            <a:extLst>
              <a:ext uri="{FF2B5EF4-FFF2-40B4-BE49-F238E27FC236}">
                <a16:creationId xmlns:a16="http://schemas.microsoft.com/office/drawing/2014/main" id="{AA05F0E9-B8A0-4759-AD31-8CF38960D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667000"/>
            <a:ext cx="31718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8" descr="Hypervigilance in the Detection of Early Complex Regional Pain Syndrome,  Type 1/Reflex Sympathetic Dystrophy—An Underutilized Tool in Treatment -  touchNEUROLOGY">
            <a:extLst>
              <a:ext uri="{FF2B5EF4-FFF2-40B4-BE49-F238E27FC236}">
                <a16:creationId xmlns:a16="http://schemas.microsoft.com/office/drawing/2014/main" id="{AD50C09F-CA64-4FCF-9CB4-A85462AE9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572000"/>
            <a:ext cx="2724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0" descr="An Overview of Complex Regional Pain Syndrome and its Management">
            <a:extLst>
              <a:ext uri="{FF2B5EF4-FFF2-40B4-BE49-F238E27FC236}">
                <a16:creationId xmlns:a16="http://schemas.microsoft.com/office/drawing/2014/main" id="{03F46537-BDFE-44AF-BF78-45D5411E9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2" descr="CRPS-1 (Complex regional pain syndrome): dystonic equinus of the right... |  Download Scientific Diagram">
            <a:extLst>
              <a:ext uri="{FF2B5EF4-FFF2-40B4-BE49-F238E27FC236}">
                <a16:creationId xmlns:a16="http://schemas.microsoft.com/office/drawing/2014/main" id="{8E0F6881-5659-40B4-B979-ABCB831ED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4" descr="Complex Regional Pain Syndrome | The Hands Physio">
            <a:extLst>
              <a:ext uri="{FF2B5EF4-FFF2-40B4-BE49-F238E27FC236}">
                <a16:creationId xmlns:a16="http://schemas.microsoft.com/office/drawing/2014/main" id="{415710C0-D1B3-448B-89E3-45E749C96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648200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6" descr="Burning Pain? Could You Have CRPS Complex Regional Pain Syndrome?">
            <a:extLst>
              <a:ext uri="{FF2B5EF4-FFF2-40B4-BE49-F238E27FC236}">
                <a16:creationId xmlns:a16="http://schemas.microsoft.com/office/drawing/2014/main" id="{E7C3319B-F1EF-4008-A586-271000F79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90800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0" descr="My Story: The Perils of CRPS (Complex Regional Pain Syndrome) – National  Pain Report">
            <a:extLst>
              <a:ext uri="{FF2B5EF4-FFF2-40B4-BE49-F238E27FC236}">
                <a16:creationId xmlns:a16="http://schemas.microsoft.com/office/drawing/2014/main" id="{0A49D73B-AFC5-47E2-A26E-33E0801BE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"/>
            <a:ext cx="381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2">
            <a:extLst>
              <a:ext uri="{FF2B5EF4-FFF2-40B4-BE49-F238E27FC236}">
                <a16:creationId xmlns:a16="http://schemas.microsoft.com/office/drawing/2014/main" id="{ED4858C5-9A04-46C0-A3F3-3F592EBA4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00" y="269875"/>
            <a:ext cx="307657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8" name="Picture 3">
            <a:extLst>
              <a:ext uri="{FF2B5EF4-FFF2-40B4-BE49-F238E27FC236}">
                <a16:creationId xmlns:a16="http://schemas.microsoft.com/office/drawing/2014/main" id="{53E872D8-0E42-477E-958A-D1F9D5FEC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81000"/>
            <a:ext cx="2449512" cy="248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DD3A0218-05D5-4A0D-94DF-EC0DB4B23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/>
              <a:t>CRPS Etiology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D2A5D4B-4C79-4BC2-BC4F-496B2C9AD5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828800"/>
            <a:ext cx="6553200" cy="4297363"/>
          </a:xfrm>
        </p:spPr>
        <p:txBody>
          <a:bodyPr/>
          <a:lstStyle/>
          <a:p>
            <a:pPr marL="406405" indent="-406405" eaLnBrk="1" hangingPunct="1">
              <a:lnSpc>
                <a:spcPct val="80000"/>
              </a:lnSpc>
              <a:spcAft>
                <a:spcPts val="711"/>
              </a:spcAft>
              <a:defRPr/>
            </a:pPr>
            <a:r>
              <a:rPr lang="en-US" altLang="en-US" sz="3793" dirty="0"/>
              <a:t>Why some and not others? </a:t>
            </a:r>
          </a:p>
          <a:p>
            <a:pPr marL="880544" lvl="1" indent="-338671" eaLnBrk="1" hangingPunct="1">
              <a:lnSpc>
                <a:spcPct val="80000"/>
              </a:lnSpc>
              <a:spcAft>
                <a:spcPts val="711"/>
              </a:spcAft>
              <a:defRPr/>
            </a:pPr>
            <a:r>
              <a:rPr lang="en-US" altLang="en-US" sz="2000" dirty="0"/>
              <a:t>We do not know</a:t>
            </a:r>
          </a:p>
        </p:txBody>
      </p:sp>
      <p:pic>
        <p:nvPicPr>
          <p:cNvPr id="28676" name="Picture 7" descr="Image result for why me?">
            <a:extLst>
              <a:ext uri="{FF2B5EF4-FFF2-40B4-BE49-F238E27FC236}">
                <a16:creationId xmlns:a16="http://schemas.microsoft.com/office/drawing/2014/main" id="{52CD8A22-534D-4758-920C-B37D0B7AB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B9E997E-67B1-4296-A544-B676F32781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CRPS Key Concept: Central Sensitization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86750AA-665A-44FA-AD21-74FB5C88F2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828800"/>
            <a:ext cx="10972800" cy="1219200"/>
          </a:xfrm>
        </p:spPr>
        <p:txBody>
          <a:bodyPr/>
          <a:lstStyle/>
          <a:p>
            <a:pPr marL="406405" indent="-406405" eaLnBrk="1" hangingPunct="1">
              <a:lnSpc>
                <a:spcPct val="80000"/>
              </a:lnSpc>
              <a:spcAft>
                <a:spcPts val="711"/>
              </a:spcAft>
              <a:defRPr/>
            </a:pPr>
            <a:r>
              <a:rPr lang="en-US" altLang="en-US" sz="3793" dirty="0"/>
              <a:t>The brain and spinal cord become hyper-sensitized</a:t>
            </a:r>
          </a:p>
          <a:p>
            <a:pPr marL="406405" indent="-406405" eaLnBrk="1" hangingPunct="1">
              <a:lnSpc>
                <a:spcPct val="80000"/>
              </a:lnSpc>
              <a:spcAft>
                <a:spcPts val="711"/>
              </a:spcAft>
              <a:defRPr/>
            </a:pPr>
            <a:r>
              <a:rPr lang="en-US" altLang="en-US" sz="3793" dirty="0"/>
              <a:t>Simple touch painful when interpreted by the brain</a:t>
            </a:r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D9B21A87-1C87-4BB4-BE83-F378DE926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3294063"/>
            <a:ext cx="1724025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>
            <a:extLst>
              <a:ext uri="{FF2B5EF4-FFF2-40B4-BE49-F238E27FC236}">
                <a16:creationId xmlns:a16="http://schemas.microsoft.com/office/drawing/2014/main" id="{BE6E5F00-51ED-4971-A88E-C505E1AB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3319463"/>
            <a:ext cx="2339975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36CDF36E-87B2-4CF3-AFF0-10FE500FC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3294063"/>
            <a:ext cx="19812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8">
            <a:extLst>
              <a:ext uri="{FF2B5EF4-FFF2-40B4-BE49-F238E27FC236}">
                <a16:creationId xmlns:a16="http://schemas.microsoft.com/office/drawing/2014/main" id="{45E265B1-FC82-49F2-8AD0-E8ADB66EC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319463"/>
            <a:ext cx="205740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0">
            <a:extLst>
              <a:ext uri="{FF2B5EF4-FFF2-40B4-BE49-F238E27FC236}">
                <a16:creationId xmlns:a16="http://schemas.microsoft.com/office/drawing/2014/main" id="{19CA7FC0-FF63-4A74-BD5D-5B6192D5E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294063"/>
            <a:ext cx="2179638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139C3E5-181A-4989-A9A1-3A7C1D6380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Evaluation &amp; Diagnosis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CD18EAF-4255-4C95-8C29-F5388CD504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9726" y="1600200"/>
            <a:ext cx="11353800" cy="4800600"/>
          </a:xfrm>
        </p:spPr>
        <p:txBody>
          <a:bodyPr/>
          <a:lstStyle/>
          <a:p>
            <a:pPr marL="406405" indent="-406405" eaLnBrk="1" hangingPunct="1">
              <a:lnSpc>
                <a:spcPct val="80000"/>
              </a:lnSpc>
              <a:spcAft>
                <a:spcPts val="711"/>
              </a:spcAft>
              <a:defRPr/>
            </a:pPr>
            <a:r>
              <a:rPr lang="en-US" altLang="en-US" sz="3793" dirty="0"/>
              <a:t>Best Diagnostic Tool is a thorough medical exam</a:t>
            </a:r>
          </a:p>
          <a:p>
            <a:pPr marL="880021" lvl="1" indent="-270937" eaLnBrk="1" fontAlgn="auto" hangingPunct="1">
              <a:lnSpc>
                <a:spcPct val="90000"/>
              </a:lnSpc>
              <a:spcAft>
                <a:spcPts val="711"/>
              </a:spcAft>
              <a:defRPr/>
            </a:pPr>
            <a:r>
              <a:rPr lang="en-US" sz="2800" dirty="0"/>
              <a:t>Careful review of medical records</a:t>
            </a:r>
          </a:p>
          <a:p>
            <a:pPr marL="880021" lvl="1" indent="-270937" eaLnBrk="1" fontAlgn="auto" hangingPunct="1">
              <a:lnSpc>
                <a:spcPct val="90000"/>
              </a:lnSpc>
              <a:spcAft>
                <a:spcPts val="711"/>
              </a:spcAft>
              <a:defRPr/>
            </a:pPr>
            <a:r>
              <a:rPr lang="en-US" sz="2800" dirty="0"/>
              <a:t>History: Asking the right questions to diagnose CRPS</a:t>
            </a:r>
          </a:p>
          <a:p>
            <a:pPr marL="880021" lvl="1" indent="-270937" eaLnBrk="1" fontAlgn="auto" hangingPunct="1">
              <a:lnSpc>
                <a:spcPct val="90000"/>
              </a:lnSpc>
              <a:spcAft>
                <a:spcPts val="711"/>
              </a:spcAft>
              <a:defRPr/>
            </a:pPr>
            <a:r>
              <a:rPr lang="en-US" sz="2800" dirty="0"/>
              <a:t>Physical examination: Special attention is paid to temperature measurements, sensation, skin coloration, hair &amp; nail changes, atrophy, swelling &amp; surface moisture (sweat), tremor, body positioning, etc.</a:t>
            </a:r>
          </a:p>
          <a:p>
            <a:pPr marL="406405" indent="-406405" eaLnBrk="1" hangingPunct="1">
              <a:lnSpc>
                <a:spcPct val="80000"/>
              </a:lnSpc>
              <a:spcAft>
                <a:spcPts val="711"/>
              </a:spcAft>
              <a:defRPr/>
            </a:pPr>
            <a:r>
              <a:rPr lang="en-US" altLang="en-US" sz="3793" dirty="0"/>
              <a:t>Symptoms fluctuate day to day and can change even during the physical examination </a:t>
            </a:r>
            <a:r>
              <a:rPr lang="en-US" altLang="en-US" sz="3393" dirty="0"/>
              <a:t>(which can complicate claims management!)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60EB3FA7-1E25-41CC-B8D8-2477945DE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/>
              <a:t>CRPS Diagnosis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FC04AAA-4728-4FF1-98EF-7B4F8BE2C7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1630362"/>
            <a:ext cx="10566400" cy="4953000"/>
          </a:xfrm>
        </p:spPr>
        <p:txBody>
          <a:bodyPr/>
          <a:lstStyle/>
          <a:p>
            <a:pPr algn="just" eaLnBrk="1" hangingPunct="1">
              <a:spcAft>
                <a:spcPts val="713"/>
              </a:spcAft>
            </a:pPr>
            <a:r>
              <a:rPr lang="en-US" altLang="en-US" sz="2800" dirty="0"/>
              <a:t>Disease awareness &amp; clinical observation</a:t>
            </a:r>
          </a:p>
          <a:p>
            <a:pPr lvl="1" algn="just" eaLnBrk="1" hangingPunct="1">
              <a:spcAft>
                <a:spcPts val="713"/>
              </a:spcAft>
            </a:pPr>
            <a:r>
              <a:rPr lang="en-US" altLang="en-US" sz="2000" dirty="0"/>
              <a:t>The claims examiner or attorney can be the first to recognize the condition!</a:t>
            </a:r>
          </a:p>
          <a:p>
            <a:pPr algn="just" eaLnBrk="1" hangingPunct="1">
              <a:spcAft>
                <a:spcPts val="713"/>
              </a:spcAft>
            </a:pPr>
            <a:r>
              <a:rPr lang="en-US" altLang="en-US" sz="2800" dirty="0"/>
              <a:t>“Classical” symptoms not always present</a:t>
            </a:r>
          </a:p>
          <a:p>
            <a:pPr lvl="1" algn="just" eaLnBrk="1" hangingPunct="1">
              <a:spcAft>
                <a:spcPts val="713"/>
              </a:spcAft>
            </a:pPr>
            <a:r>
              <a:rPr lang="en-US" altLang="en-US" sz="2000" dirty="0"/>
              <a:t>Early stages: </a:t>
            </a:r>
            <a:r>
              <a:rPr lang="en-US" altLang="en-US" sz="2000" dirty="0" err="1"/>
              <a:t>subjectives</a:t>
            </a:r>
            <a:r>
              <a:rPr lang="en-US" altLang="en-US" sz="2000" dirty="0"/>
              <a:t> &gt; objectives</a:t>
            </a:r>
            <a:endParaRPr lang="en-US" altLang="en-US" sz="2400" dirty="0"/>
          </a:p>
          <a:p>
            <a:pPr algn="just" eaLnBrk="1" hangingPunct="1">
              <a:spcAft>
                <a:spcPts val="713"/>
              </a:spcAft>
            </a:pPr>
            <a:r>
              <a:rPr lang="en-US" altLang="en-US" sz="2800" dirty="0"/>
              <a:t>No evidence of psychological CRPS “susceptibility”</a:t>
            </a:r>
          </a:p>
          <a:p>
            <a:pPr algn="just" eaLnBrk="1" hangingPunct="1">
              <a:spcAft>
                <a:spcPts val="713"/>
              </a:spcAft>
            </a:pPr>
            <a:r>
              <a:rPr lang="en-US" altLang="en-US" sz="2800" dirty="0"/>
              <a:t>CRPS evaluation complicated by</a:t>
            </a:r>
          </a:p>
          <a:p>
            <a:pPr lvl="1" algn="just" eaLnBrk="1" hangingPunct="1">
              <a:spcAft>
                <a:spcPts val="713"/>
              </a:spcAft>
            </a:pPr>
            <a:r>
              <a:rPr lang="en-US" altLang="en-US" sz="2400" dirty="0"/>
              <a:t> </a:t>
            </a:r>
            <a:r>
              <a:rPr lang="en-US" altLang="en-US" sz="2000" dirty="0"/>
              <a:t>CRPS self-diagnosis via  Internet</a:t>
            </a:r>
          </a:p>
          <a:p>
            <a:pPr lvl="1" algn="just" eaLnBrk="1" hangingPunct="1">
              <a:spcAft>
                <a:spcPts val="713"/>
              </a:spcAft>
            </a:pPr>
            <a:r>
              <a:rPr lang="en-US" altLang="en-US" sz="2000" dirty="0"/>
              <a:t>Psychosocial issues</a:t>
            </a:r>
          </a:p>
          <a:p>
            <a:pPr lvl="2" algn="just" eaLnBrk="1" hangingPunct="1">
              <a:spcAft>
                <a:spcPts val="713"/>
              </a:spcAft>
            </a:pPr>
            <a:r>
              <a:rPr lang="en-US" altLang="en-US" sz="1800" dirty="0"/>
              <a:t>Adverse childhood experiences (ACEs)</a:t>
            </a:r>
          </a:p>
          <a:p>
            <a:pPr lvl="2" algn="just" eaLnBrk="1" hangingPunct="1">
              <a:spcAft>
                <a:spcPts val="713"/>
              </a:spcAft>
            </a:pPr>
            <a:r>
              <a:rPr lang="en-US" altLang="en-US" sz="1800" dirty="0"/>
              <a:t>Psychiatric comorbidity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CBABC-71E6-4602-278C-F1D6C40EC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Criteria per ACOEM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74C6A-DDEB-34C8-3AD7-DAC5AEA3A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8800"/>
            <a:ext cx="11430000" cy="48767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CRPS Diagnostic Criteria for Clinical Purposes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Continuing pain that is disproportionate to the inciting event.</a:t>
            </a:r>
          </a:p>
          <a:p>
            <a:pPr marL="0" indent="0">
              <a:buNone/>
            </a:pPr>
            <a:r>
              <a:rPr lang="en-US" dirty="0"/>
              <a:t>At least one symptom in three of these four categories:</a:t>
            </a:r>
          </a:p>
          <a:p>
            <a:pPr lvl="1"/>
            <a:r>
              <a:rPr lang="en-US" i="1" dirty="0"/>
              <a:t>Sensory:</a:t>
            </a:r>
            <a:r>
              <a:rPr lang="en-US" dirty="0"/>
              <a:t> hyperesthesia and/or allodynia</a:t>
            </a:r>
          </a:p>
          <a:p>
            <a:pPr lvl="1"/>
            <a:r>
              <a:rPr lang="en-US" i="1" dirty="0"/>
              <a:t>Vasomotor</a:t>
            </a:r>
            <a:r>
              <a:rPr lang="en-US" dirty="0"/>
              <a:t>: temperature asymmetry and/or skin color changes and/or skin color asymmetry</a:t>
            </a:r>
          </a:p>
          <a:p>
            <a:pPr lvl="1"/>
            <a:r>
              <a:rPr lang="en-US" dirty="0"/>
              <a:t>S</a:t>
            </a:r>
            <a:r>
              <a:rPr lang="en-US" i="1" dirty="0"/>
              <a:t>udomotor/edema:</a:t>
            </a:r>
            <a:r>
              <a:rPr lang="en-US" dirty="0"/>
              <a:t> edema and/or sweating changes and/or sweating asymmetry</a:t>
            </a:r>
          </a:p>
          <a:p>
            <a:pPr lvl="1"/>
            <a:r>
              <a:rPr lang="en-US" i="1" dirty="0"/>
              <a:t>Motor/trophic:</a:t>
            </a:r>
            <a:r>
              <a:rPr lang="en-US" dirty="0"/>
              <a:t> decreased range of motion and/or motor dysfunction (weakness, tremor, dystonia) and/or trophic changes (hair, nail, skin)</a:t>
            </a:r>
          </a:p>
          <a:p>
            <a:pPr marL="0" indent="0">
              <a:buNone/>
            </a:pPr>
            <a:r>
              <a:rPr lang="en-US" dirty="0"/>
              <a:t>At least one sign at evaluation in two or more of the following categories:</a:t>
            </a:r>
          </a:p>
          <a:p>
            <a:pPr lvl="1"/>
            <a:r>
              <a:rPr lang="en-US" i="1" dirty="0"/>
              <a:t>Sensory:</a:t>
            </a:r>
            <a:r>
              <a:rPr lang="en-US" dirty="0"/>
              <a:t> evidence of hyperesthesia to pinprick and/or allodynia to light touch, and/or temperature sensation, and/or deep somatic pressure and/or joint movement</a:t>
            </a:r>
          </a:p>
          <a:p>
            <a:pPr lvl="1"/>
            <a:r>
              <a:rPr lang="en-US" i="1" dirty="0"/>
              <a:t>Vasomotor:</a:t>
            </a:r>
            <a:r>
              <a:rPr lang="en-US" dirty="0"/>
              <a:t> evidence of temperature asymmetry (&gt;1°C) and/or skin color changes and/or asymmetry</a:t>
            </a:r>
          </a:p>
          <a:p>
            <a:pPr lvl="1"/>
            <a:r>
              <a:rPr lang="en-US" i="1" dirty="0"/>
              <a:t>Sudomotor/edema:</a:t>
            </a:r>
            <a:r>
              <a:rPr lang="en-US" dirty="0"/>
              <a:t> evidence of edema and/or sweating changes and/or sweating asymmetry</a:t>
            </a:r>
          </a:p>
          <a:p>
            <a:pPr lvl="1"/>
            <a:r>
              <a:rPr lang="en-US" i="1" dirty="0"/>
              <a:t>Motor/trophic:</a:t>
            </a:r>
            <a:r>
              <a:rPr lang="en-US" dirty="0"/>
              <a:t> evidence of decreased range of motion and/or motor dysfunction (weakness, tremor, dystonia) and/or trophic changes (hair, nail, skin)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Diagnosis:</a:t>
            </a:r>
            <a:r>
              <a:rPr lang="en-US" dirty="0"/>
              <a:t> CRPS is excluded by the existence of conditions that would otherwise account for the degree of pain and dysfunction.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001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A4C3F57-4EBC-4635-87AA-120BC78879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CRPS Diagnosis Tests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772B911-613B-4F88-8055-37E683E050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706562"/>
            <a:ext cx="10591800" cy="4876800"/>
          </a:xfrm>
        </p:spPr>
        <p:txBody>
          <a:bodyPr/>
          <a:lstStyle/>
          <a:p>
            <a:pPr indent="-338138" eaLnBrk="1" hangingPunct="1">
              <a:lnSpc>
                <a:spcPct val="90000"/>
              </a:lnSpc>
              <a:spcAft>
                <a:spcPts val="713"/>
              </a:spcAft>
            </a:pPr>
            <a:r>
              <a:rPr lang="en-US" altLang="en-US" sz="2800" dirty="0"/>
              <a:t>X-ray: patchy demineralization (osteopenia)  in chronic stage</a:t>
            </a:r>
          </a:p>
          <a:p>
            <a:pPr indent="-338138" eaLnBrk="1" hangingPunct="1">
              <a:lnSpc>
                <a:spcPct val="90000"/>
              </a:lnSpc>
              <a:spcAft>
                <a:spcPts val="713"/>
              </a:spcAft>
            </a:pPr>
            <a:r>
              <a:rPr lang="en-US" altLang="en-US" sz="2800" dirty="0"/>
              <a:t>3-phase bone scan: increased blood flow, pooling, and periarticular uptake (subacute stage up to 1 year)</a:t>
            </a:r>
          </a:p>
          <a:p>
            <a:pPr indent="-338138" eaLnBrk="1" hangingPunct="1">
              <a:lnSpc>
                <a:spcPct val="90000"/>
              </a:lnSpc>
              <a:spcAft>
                <a:spcPts val="713"/>
              </a:spcAft>
            </a:pPr>
            <a:r>
              <a:rPr lang="en-US" altLang="en-US" sz="2800" dirty="0"/>
              <a:t>Temperature measurements</a:t>
            </a:r>
          </a:p>
          <a:p>
            <a:pPr indent="-338138" eaLnBrk="1" hangingPunct="1">
              <a:lnSpc>
                <a:spcPct val="90000"/>
              </a:lnSpc>
              <a:spcAft>
                <a:spcPts val="713"/>
              </a:spcAft>
            </a:pPr>
            <a:r>
              <a:rPr lang="en-US" altLang="en-US" sz="2800" dirty="0"/>
              <a:t>Sympathetic nerve block</a:t>
            </a:r>
          </a:p>
          <a:p>
            <a:pPr indent="-338138" eaLnBrk="1" hangingPunct="1">
              <a:lnSpc>
                <a:spcPct val="90000"/>
              </a:lnSpc>
              <a:spcAft>
                <a:spcPts val="713"/>
              </a:spcAft>
            </a:pPr>
            <a:r>
              <a:rPr lang="en-US" altLang="en-US" sz="3600" b="1" dirty="0">
                <a:solidFill>
                  <a:srgbClr val="FF0000"/>
                </a:solidFill>
              </a:rPr>
              <a:t>BUT a </a:t>
            </a:r>
            <a:r>
              <a:rPr lang="en-US" altLang="en-US" sz="3600" b="1" u="sng" dirty="0">
                <a:solidFill>
                  <a:srgbClr val="FF0000"/>
                </a:solidFill>
              </a:rPr>
              <a:t>negative result does not rule out CRPS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FD57738-A0A8-4DC3-8259-60CF96CB2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CRPS Differential Diagnosis</a:t>
            </a:r>
            <a:endParaRPr lang="en-US" altLang="en-US" sz="5215" dirty="0">
              <a:highlight>
                <a:srgbClr val="FFFF00"/>
              </a:highlight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3C5306F-85B8-44BB-A159-94293CDA4C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752600"/>
            <a:ext cx="11356975" cy="4830763"/>
          </a:xfrm>
        </p:spPr>
        <p:txBody>
          <a:bodyPr/>
          <a:lstStyle/>
          <a:p>
            <a:pPr marL="406405" indent="-406405" eaLnBrk="1" hangingPunct="1">
              <a:lnSpc>
                <a:spcPct val="90000"/>
              </a:lnSpc>
              <a:defRPr/>
            </a:pPr>
            <a:r>
              <a:rPr lang="en-US" altLang="en-US" sz="3200" dirty="0"/>
              <a:t>Can it be something else?</a:t>
            </a:r>
          </a:p>
          <a:p>
            <a:pPr marL="879480" lvl="1" indent="-406405" eaLnBrk="1" hangingPunct="1">
              <a:lnSpc>
                <a:spcPct val="90000"/>
              </a:lnSpc>
              <a:defRPr/>
            </a:pPr>
            <a:r>
              <a:rPr lang="en-US" altLang="en-US" sz="2800" dirty="0"/>
              <a:t>Swollen leg(s) due to venous clot or congestive heart failure</a:t>
            </a:r>
          </a:p>
          <a:p>
            <a:pPr marL="879480" lvl="1" indent="-406405" eaLnBrk="1" hangingPunct="1">
              <a:lnSpc>
                <a:spcPct val="90000"/>
              </a:lnSpc>
              <a:defRPr/>
            </a:pPr>
            <a:r>
              <a:rPr lang="en-US" altLang="en-US" sz="2800" dirty="0"/>
              <a:t>Cold limb 2</a:t>
            </a:r>
            <a:r>
              <a:rPr lang="en-US" altLang="en-US" sz="2800" baseline="30000" dirty="0"/>
              <a:t>o</a:t>
            </a:r>
            <a:r>
              <a:rPr lang="en-US" altLang="en-US" sz="2800" dirty="0"/>
              <a:t> to arterial blockage </a:t>
            </a:r>
            <a:r>
              <a:rPr lang="en-US" altLang="en-US" sz="2400" dirty="0"/>
              <a:t>(peripheral vascular disease; Raynaud’s)</a:t>
            </a:r>
            <a:endParaRPr lang="en-US" altLang="en-US" sz="2800" dirty="0"/>
          </a:p>
          <a:p>
            <a:pPr marL="879480" lvl="1" indent="-406405" eaLnBrk="1" hangingPunct="1">
              <a:lnSpc>
                <a:spcPct val="90000"/>
              </a:lnSpc>
              <a:defRPr/>
            </a:pPr>
            <a:r>
              <a:rPr lang="en-US" altLang="en-US" sz="2800" dirty="0"/>
              <a:t>Infection of skin (cellulitis) and bone (osteomyelitis)</a:t>
            </a:r>
          </a:p>
          <a:p>
            <a:pPr marL="879480" lvl="1" indent="-406405" eaLnBrk="1" hangingPunct="1">
              <a:lnSpc>
                <a:spcPct val="90000"/>
              </a:lnSpc>
              <a:defRPr/>
            </a:pPr>
            <a:r>
              <a:rPr lang="en-US" altLang="en-US" sz="2800" dirty="0"/>
              <a:t>Nerve root, or peripheral nerve entrapment/neuropathy</a:t>
            </a:r>
          </a:p>
          <a:p>
            <a:pPr marL="1354143" lvl="2" indent="-406405" eaLnBrk="1" hangingPunct="1">
              <a:lnSpc>
                <a:spcPct val="90000"/>
              </a:lnSpc>
              <a:defRPr/>
            </a:pPr>
            <a:r>
              <a:rPr lang="en-US" altLang="en-US" sz="2000" dirty="0"/>
              <a:t>Disc herniation with nerve root impingement (radiculopathy)</a:t>
            </a:r>
          </a:p>
          <a:p>
            <a:pPr marL="1354143" lvl="2" indent="-406405" eaLnBrk="1" hangingPunct="1">
              <a:lnSpc>
                <a:spcPct val="90000"/>
              </a:lnSpc>
              <a:defRPr/>
            </a:pPr>
            <a:r>
              <a:rPr lang="en-US" altLang="en-US" sz="2000" dirty="0"/>
              <a:t>Thoracic outlet syndrome</a:t>
            </a:r>
          </a:p>
          <a:p>
            <a:pPr marL="1354143" lvl="2" indent="-406405" eaLnBrk="1" hangingPunct="1">
              <a:lnSpc>
                <a:spcPct val="90000"/>
              </a:lnSpc>
              <a:defRPr/>
            </a:pPr>
            <a:r>
              <a:rPr lang="en-US" altLang="en-US" sz="2000" dirty="0"/>
              <a:t>Ulnar nerve entrapment at the elbow</a:t>
            </a:r>
          </a:p>
          <a:p>
            <a:pPr marL="1354143" lvl="2" indent="-406405" eaLnBrk="1" hangingPunct="1">
              <a:lnSpc>
                <a:spcPct val="90000"/>
              </a:lnSpc>
              <a:defRPr/>
            </a:pPr>
            <a:r>
              <a:rPr lang="en-US" altLang="en-US" sz="2000" dirty="0"/>
              <a:t>Carpal tunnel syndrome</a:t>
            </a:r>
          </a:p>
          <a:p>
            <a:pPr marL="1354143" lvl="2" indent="-406405" eaLnBrk="1" hangingPunct="1">
              <a:lnSpc>
                <a:spcPct val="90000"/>
              </a:lnSpc>
              <a:defRPr/>
            </a:pPr>
            <a:r>
              <a:rPr lang="en-US" altLang="en-US" sz="2000" dirty="0"/>
              <a:t>Peripheral neuropathy</a:t>
            </a:r>
          </a:p>
          <a:p>
            <a:pPr marL="406405" indent="-406405" eaLnBrk="1" hangingPunct="1">
              <a:defRPr/>
            </a:pPr>
            <a:endParaRPr lang="en-US" altLang="en-US" sz="3793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9782E67-2880-4A4F-B663-ECED30386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CRPS Treatment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CE9834E-D613-4494-9A72-AEC986C171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5000" y="1752600"/>
            <a:ext cx="10972800" cy="452596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Diagnosis should be followed by a multi-faceted program involving a functional restoration approach: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/>
              <a:t>Medical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700" dirty="0"/>
              <a:t>Medications (optimization)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700" dirty="0"/>
              <a:t>invasive procedures/interventions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/>
              <a:t>Rehabilitation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700" dirty="0"/>
              <a:t>physical rehabilitation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700" dirty="0"/>
              <a:t>psychological care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86BE17C-773A-4A43-B1A4-C29D831919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Medications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90EFA95-44F3-4645-BB28-E74DACAAF61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en-US" sz="3200" dirty="0"/>
              <a:t>Opioids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3200" dirty="0"/>
              <a:t>Non-opioid analgesics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/>
              <a:t>acetaminophen &amp; NSAIDs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3200" dirty="0"/>
              <a:t>Steroids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3200" dirty="0"/>
              <a:t>Antidepressants</a:t>
            </a:r>
          </a:p>
          <a:p>
            <a:pPr>
              <a:lnSpc>
                <a:spcPct val="70000"/>
              </a:lnSpc>
              <a:defRPr/>
            </a:pPr>
            <a:r>
              <a:rPr lang="en-US" altLang="en-US" sz="3200" dirty="0"/>
              <a:t>Sedatives &amp; tranquilizers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3200" dirty="0"/>
              <a:t>Anticonvulsants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3200" dirty="0"/>
              <a:t>Muscle relaxants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3200" dirty="0"/>
              <a:t>Ketamine (NMDA inhibitor)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32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6DE5A9-098A-45A2-8309-88B092649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841999" cy="4525963"/>
          </a:xfrm>
        </p:spPr>
        <p:txBody>
          <a:bodyPr/>
          <a:lstStyle/>
          <a:p>
            <a:r>
              <a:rPr lang="en-US" sz="3200" dirty="0"/>
              <a:t>Topical agents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Lidocaine or capsaicin</a:t>
            </a:r>
          </a:p>
          <a:p>
            <a:r>
              <a:rPr lang="en-US" altLang="en-US" sz="3200" dirty="0"/>
              <a:t>Compounded creams</a:t>
            </a:r>
          </a:p>
          <a:p>
            <a:r>
              <a:rPr lang="en-US" sz="3200" dirty="0" err="1"/>
              <a:t>Biophosphonates</a:t>
            </a:r>
            <a:endParaRPr lang="en-US" sz="3200" dirty="0"/>
          </a:p>
          <a:p>
            <a:r>
              <a:rPr lang="en-US" sz="3200" dirty="0"/>
              <a:t>Calcitonin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Retard bone resorption</a:t>
            </a:r>
          </a:p>
          <a:p>
            <a:r>
              <a:rPr lang="en-US" sz="3200" dirty="0"/>
              <a:t>Alpha adrenergic antagonists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Clonidine (Catapres®)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037250D-5189-4822-BFF2-361642706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Rehabilitation</a:t>
            </a:r>
          </a:p>
        </p:txBody>
      </p:sp>
      <p:sp>
        <p:nvSpPr>
          <p:cNvPr id="71683" name="Content Placeholder 6">
            <a:extLst>
              <a:ext uri="{FF2B5EF4-FFF2-40B4-BE49-F238E27FC236}">
                <a16:creationId xmlns:a16="http://schemas.microsoft.com/office/drawing/2014/main" id="{73A0D70B-12DE-4A86-BA47-ED685CBA0D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indent="-406400" eaLnBrk="1" hangingPunct="1">
              <a:spcAft>
                <a:spcPts val="600"/>
              </a:spcAft>
            </a:pPr>
            <a:r>
              <a:rPr lang="en-US" altLang="en-US" sz="4000"/>
              <a:t>Patient educated &amp; active participant</a:t>
            </a:r>
          </a:p>
          <a:p>
            <a:pPr lvl="1" indent="-406400" eaLnBrk="1" hangingPunct="1">
              <a:spcAft>
                <a:spcPts val="600"/>
              </a:spcAft>
            </a:pPr>
            <a:r>
              <a:rPr lang="en-US" altLang="en-US" sz="4000"/>
              <a:t>Patients encouraged to use the affected limb</a:t>
            </a:r>
          </a:p>
          <a:p>
            <a:endParaRPr lang="en-US" altLang="en-US"/>
          </a:p>
        </p:txBody>
      </p:sp>
      <p:pic>
        <p:nvPicPr>
          <p:cNvPr id="71684" name="Picture 3">
            <a:extLst>
              <a:ext uri="{FF2B5EF4-FFF2-40B4-BE49-F238E27FC236}">
                <a16:creationId xmlns:a16="http://schemas.microsoft.com/office/drawing/2014/main" id="{9881DCDA-F363-41F7-86E9-805EBAD4A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6750"/>
            <a:ext cx="4364038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>
            <a:extLst>
              <a:ext uri="{FF2B5EF4-FFF2-40B4-BE49-F238E27FC236}">
                <a16:creationId xmlns:a16="http://schemas.microsoft.com/office/drawing/2014/main" id="{95524D28-C4EF-4C6A-A350-81822D74C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11513"/>
            <a:ext cx="388620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4E04532-4ECF-4DA1-8F50-8DBE13C8B4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11830050" cy="13541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CRPS Presentation Outline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DDB8A6C-2B25-4D36-9F95-89496690C3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844749"/>
            <a:ext cx="11266488" cy="4860851"/>
          </a:xfrm>
        </p:spPr>
        <p:txBody>
          <a:bodyPr/>
          <a:lstStyle/>
          <a:p>
            <a:pPr marL="406405" indent="-406405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r>
              <a:rPr lang="en-US" altLang="en-US" sz="2400" dirty="0"/>
              <a:t>What is Complex Regional Pain Syndrome?</a:t>
            </a:r>
          </a:p>
          <a:p>
            <a:pPr marL="406405" indent="-406405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r>
              <a:rPr lang="en-US" altLang="en-US" sz="2400" dirty="0"/>
              <a:t>Why is the diagnosis controversial?</a:t>
            </a:r>
          </a:p>
          <a:p>
            <a:pPr marL="406405" indent="-406405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r>
              <a:rPr lang="en-US" altLang="en-US" sz="2400" dirty="0"/>
              <a:t>What is the cause of CRPS?</a:t>
            </a:r>
          </a:p>
          <a:p>
            <a:pPr marL="406405" indent="-406405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r>
              <a:rPr lang="en-US" altLang="en-US" sz="2400" dirty="0"/>
              <a:t>How does CRPS present &amp; how is it diagnosed?</a:t>
            </a:r>
          </a:p>
          <a:p>
            <a:pPr marL="406405" indent="-406405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r>
              <a:rPr lang="en-US" altLang="en-US" sz="2400" dirty="0"/>
              <a:t>How is CRPS medically treated?</a:t>
            </a:r>
          </a:p>
          <a:p>
            <a:pPr marL="406405" indent="-406405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r>
              <a:rPr lang="en-US" altLang="en-US" sz="2400" dirty="0"/>
              <a:t>What is the impact of CRPS on disability and claim costs?</a:t>
            </a:r>
          </a:p>
          <a:p>
            <a:pPr marL="406405" indent="-406405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DCDD058-81E3-4A6C-A558-C6748829DA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1196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Physical Rehabilitation Treatment Examples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63DB74B-D34B-4858-A216-C4313742A75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Stretching &amp; Strengthening</a:t>
            </a:r>
          </a:p>
          <a:p>
            <a:pPr>
              <a:defRPr/>
            </a:pPr>
            <a:r>
              <a:rPr lang="en-US" altLang="en-US" sz="2800" dirty="0"/>
              <a:t>Therapeutic exercise</a:t>
            </a:r>
          </a:p>
          <a:p>
            <a:pPr>
              <a:defRPr/>
            </a:pPr>
            <a:r>
              <a:rPr lang="en-US" altLang="en-US" sz="2800" dirty="0"/>
              <a:t>Improved body mechanics</a:t>
            </a:r>
          </a:p>
          <a:p>
            <a:pPr>
              <a:defRPr/>
            </a:pPr>
            <a:r>
              <a:rPr lang="en-US" altLang="en-US" sz="2800" dirty="0"/>
              <a:t>Aerobic conditioning</a:t>
            </a:r>
          </a:p>
          <a:p>
            <a:pPr>
              <a:defRPr/>
            </a:pPr>
            <a:r>
              <a:rPr lang="en-US" altLang="en-US" sz="2800" dirty="0"/>
              <a:t>Tai Chi</a:t>
            </a:r>
          </a:p>
          <a:p>
            <a:pPr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Teach flareup management </a:t>
            </a:r>
          </a:p>
          <a:p>
            <a:pPr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Home exercise program (HEP)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sz="2800" dirty="0">
              <a:solidFill>
                <a:prstClr val="black"/>
              </a:solidFill>
            </a:endParaRPr>
          </a:p>
          <a:p>
            <a:pPr>
              <a:defRPr/>
            </a:pPr>
            <a:endParaRPr lang="en-US" altLang="en-US" sz="2475" dirty="0"/>
          </a:p>
          <a:p>
            <a:pPr marL="879480" lvl="1" indent="-406405" eaLnBrk="1" hangingPunct="1">
              <a:spcAft>
                <a:spcPts val="600"/>
              </a:spcAft>
              <a:defRPr/>
            </a:pPr>
            <a:endParaRPr lang="en-US" altLang="en-US" sz="3200" dirty="0"/>
          </a:p>
          <a:p>
            <a:pPr marL="879480" lvl="1" indent="-406405" eaLnBrk="1" hangingPunct="1">
              <a:spcAft>
                <a:spcPts val="600"/>
              </a:spcAft>
              <a:defRPr/>
            </a:pPr>
            <a:endParaRPr lang="en-US" altLang="en-US" sz="3393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D26744-5509-4D82-A53E-2A33257CA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7400" y="1600200"/>
            <a:ext cx="6248400" cy="4525963"/>
          </a:xfrm>
        </p:spPr>
        <p:txBody>
          <a:bodyPr/>
          <a:lstStyle/>
          <a:p>
            <a:pPr marL="411162" indent="-342900"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Mobilization</a:t>
            </a:r>
          </a:p>
          <a:p>
            <a:pPr marL="411162" indent="-342900"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Edema control</a:t>
            </a:r>
          </a:p>
          <a:p>
            <a:pPr marL="411162" indent="-342900"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Tactile desensitization</a:t>
            </a:r>
          </a:p>
          <a:p>
            <a:pPr marL="411162" indent="-342900"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Stress loading</a:t>
            </a:r>
          </a:p>
          <a:p>
            <a:pPr marL="411162" indent="-342900">
              <a:defRPr/>
            </a:pPr>
            <a:r>
              <a:rPr lang="en-US" altLang="en-US" sz="2800" dirty="0"/>
              <a:t>Exposure therapy</a:t>
            </a:r>
          </a:p>
          <a:p>
            <a:pPr marL="411162" indent="-342900">
              <a:defRPr/>
            </a:pPr>
            <a:r>
              <a:rPr lang="en-US" altLang="en-US" sz="2800" dirty="0"/>
              <a:t>Mirror therapy</a:t>
            </a:r>
          </a:p>
          <a:p>
            <a:pPr marL="411162" indent="-342900"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Deal with pain avoidance/reinjury fear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17D654E-B331-4D0E-9ED8-2F8FA9F25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Psychological Treatment Examples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B5687AC-D622-488D-93FE-3690DE335C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6405" indent="-406405" eaLnBrk="1" hangingPunct="1">
              <a:spcAft>
                <a:spcPts val="600"/>
              </a:spcAft>
              <a:defRPr/>
            </a:pPr>
            <a:r>
              <a:rPr lang="en-US" altLang="en-US" sz="3793" dirty="0"/>
              <a:t>Techniques for pain control and reduction</a:t>
            </a:r>
          </a:p>
          <a:p>
            <a:pPr marL="880544" lvl="1" indent="-338671" eaLnBrk="1" hangingPunct="1">
              <a:spcAft>
                <a:spcPts val="600"/>
              </a:spcAft>
              <a:defRPr/>
            </a:pPr>
            <a:r>
              <a:rPr lang="en-US" altLang="en-US" sz="3200" dirty="0"/>
              <a:t>Cognitive behavior therapy (CBT)</a:t>
            </a:r>
          </a:p>
          <a:p>
            <a:pPr marL="880544" lvl="1" indent="-338671" eaLnBrk="1" hangingPunct="1">
              <a:spcAft>
                <a:spcPts val="600"/>
              </a:spcAft>
              <a:defRPr/>
            </a:pPr>
            <a:r>
              <a:rPr lang="en-US" altLang="en-US" sz="3200" dirty="0"/>
              <a:t>Biofeedback</a:t>
            </a:r>
          </a:p>
          <a:p>
            <a:pPr marL="880544" lvl="1" indent="-338671" eaLnBrk="1" hangingPunct="1">
              <a:spcAft>
                <a:spcPts val="600"/>
              </a:spcAft>
              <a:defRPr/>
            </a:pPr>
            <a:r>
              <a:rPr lang="en-US" altLang="en-US" sz="3200" dirty="0"/>
              <a:t>Stress reduction</a:t>
            </a:r>
          </a:p>
          <a:p>
            <a:pPr marL="880544" lvl="1" indent="-338671" eaLnBrk="1" hangingPunct="1">
              <a:spcAft>
                <a:spcPts val="600"/>
              </a:spcAft>
              <a:defRPr/>
            </a:pPr>
            <a:r>
              <a:rPr lang="en-US" altLang="en-US" sz="3200" dirty="0"/>
              <a:t>Mindfulness meditation</a:t>
            </a:r>
          </a:p>
          <a:p>
            <a:pPr marL="880544" lvl="1" indent="-338671" eaLnBrk="1" hangingPunct="1">
              <a:spcAft>
                <a:spcPts val="600"/>
              </a:spcAft>
              <a:defRPr/>
            </a:pPr>
            <a:r>
              <a:rPr lang="en-US" altLang="en-US" sz="3200" dirty="0"/>
              <a:t>Relaxation training</a:t>
            </a:r>
          </a:p>
          <a:p>
            <a:pPr marL="880544" lvl="1" indent="-338671" eaLnBrk="1" hangingPunct="1">
              <a:spcAft>
                <a:spcPts val="600"/>
              </a:spcAft>
              <a:defRPr/>
            </a:pPr>
            <a:r>
              <a:rPr lang="en-US" altLang="en-US" sz="3200" dirty="0"/>
              <a:t>Virtual Reality Devices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A6252B3-08E9-460D-AAB1-DE13CD54AA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/>
              <a:t>Psychological Services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BDD2D46-3AF5-4BBF-8B36-B167134F31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7469" indent="-338671" eaLnBrk="1" hangingPunct="1">
              <a:spcAft>
                <a:spcPts val="600"/>
              </a:spcAft>
              <a:defRPr/>
            </a:pPr>
            <a:r>
              <a:rPr lang="en-US" altLang="en-US" sz="3719" dirty="0"/>
              <a:t>Focus of treatment</a:t>
            </a:r>
          </a:p>
          <a:p>
            <a:pPr lvl="1">
              <a:defRPr/>
            </a:pPr>
            <a:r>
              <a:rPr lang="en-US" altLang="en-US" sz="3200" dirty="0"/>
              <a:t>Change perception and emotional response to pain</a:t>
            </a:r>
          </a:p>
          <a:p>
            <a:pPr lvl="1">
              <a:defRPr/>
            </a:pPr>
            <a:r>
              <a:rPr lang="en-US" altLang="en-US" sz="3200" dirty="0"/>
              <a:t>Provide coping strategies</a:t>
            </a:r>
          </a:p>
          <a:p>
            <a:pPr lvl="1">
              <a:defRPr/>
            </a:pPr>
            <a:r>
              <a:rPr lang="en-US" altLang="en-US" sz="3200" dirty="0"/>
              <a:t>Reduce distress and catastrophizing</a:t>
            </a:r>
          </a:p>
          <a:p>
            <a:pPr lvl="1">
              <a:defRPr/>
            </a:pPr>
            <a:r>
              <a:rPr lang="en-US" altLang="en-US" sz="3200" dirty="0"/>
              <a:t>Improve functioning and social engagement</a:t>
            </a:r>
          </a:p>
          <a:p>
            <a:pPr lvl="1">
              <a:defRPr/>
            </a:pPr>
            <a:r>
              <a:rPr lang="en-US" altLang="en-US" sz="3200" dirty="0"/>
              <a:t>Exposure to fearful activities</a:t>
            </a:r>
          </a:p>
          <a:p>
            <a:pPr lvl="1">
              <a:defRPr/>
            </a:pPr>
            <a:r>
              <a:rPr lang="en-US" altLang="en-US" sz="3200" dirty="0"/>
              <a:t>Activities to divert attention to pain</a:t>
            </a:r>
          </a:p>
          <a:p>
            <a:pPr marL="880544" lvl="1" indent="-338671" eaLnBrk="1" hangingPunct="1">
              <a:spcAft>
                <a:spcPts val="600"/>
              </a:spcAft>
              <a:defRPr/>
            </a:pPr>
            <a:endParaRPr lang="en-US" altLang="en-US" sz="3319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135"/>
            <a:ext cx="11548872" cy="621773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42"/>
            <a:ext cx="0" cy="2743116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Avoid Denials"/>
          <p:cNvSpPr txBox="1">
            <a:spLocks noGrp="1"/>
          </p:cNvSpPr>
          <p:nvPr>
            <p:ph type="ctrTitle"/>
          </p:nvPr>
        </p:nvSpPr>
        <p:spPr>
          <a:xfrm>
            <a:off x="321565" y="963953"/>
            <a:ext cx="4177580" cy="4930095"/>
          </a:xfrm>
          <a:prstGeom prst="rect">
            <a:avLst/>
          </a:prstGeom>
        </p:spPr>
        <p:txBody>
          <a:bodyPr vert="horz" lIns="64292" tIns="32146" rIns="64292" bIns="32146" rtlCol="0" anchor="ctr">
            <a:normAutofit/>
          </a:bodyPr>
          <a:lstStyle>
            <a:lvl1pPr>
              <a:defRPr sz="10000">
                <a:solidFill>
                  <a:srgbClr val="5E5E5E"/>
                </a:solidFill>
              </a:defRPr>
            </a:lvl1pPr>
          </a:lstStyle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4400" b="1" kern="12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MTUS Supported Treatment</a:t>
            </a:r>
            <a:br>
              <a:rPr lang="en-US" sz="4400" b="1" kern="12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endParaRPr lang="en-US" sz="4400" b="1" kern="1200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EBBBD0-BCAD-452B-82E6-728C396587D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809448" y="1257300"/>
            <a:ext cx="6960220" cy="5600700"/>
          </a:xfrm>
        </p:spPr>
        <p:txBody>
          <a:bodyPr vert="horz" lIns="64292" tIns="32146" rIns="64292" bIns="32146" rtlCol="0" anchor="ctr">
            <a:normAutofit/>
          </a:bodyPr>
          <a:lstStyle/>
          <a:p>
            <a:pPr lvl="3" indent="-160729" algn="l" defTabSz="642915">
              <a:lnSpc>
                <a:spcPct val="90000"/>
              </a:lnSpc>
              <a:spcAft>
                <a:spcPts val="422"/>
              </a:spcAft>
              <a:buFont typeface="Arial" panose="020B0604020202020204" pitchFamily="34" charset="0"/>
              <a:buChar char="•"/>
            </a:pPr>
            <a:r>
              <a:rPr lang="en-US" sz="2391" kern="1200" dirty="0">
                <a:solidFill>
                  <a:schemeClr val="tx1"/>
                </a:solidFill>
              </a:rPr>
              <a:t>Psychological approaches (CBT &amp; Biofeedback)</a:t>
            </a:r>
          </a:p>
          <a:p>
            <a:pPr lvl="3" indent="-160729" algn="l" defTabSz="642915">
              <a:lnSpc>
                <a:spcPct val="90000"/>
              </a:lnSpc>
              <a:spcAft>
                <a:spcPts val="422"/>
              </a:spcAft>
              <a:buFont typeface="Arial" panose="020B0604020202020204" pitchFamily="34" charset="0"/>
              <a:buChar char="•"/>
            </a:pPr>
            <a:r>
              <a:rPr lang="en-US" sz="2391" kern="1200" dirty="0">
                <a:solidFill>
                  <a:schemeClr val="tx1"/>
                </a:solidFill>
              </a:rPr>
              <a:t>PT (back school, exercise and work conditioning)</a:t>
            </a:r>
          </a:p>
          <a:p>
            <a:pPr lvl="3" indent="-160729" algn="l" defTabSz="642915">
              <a:lnSpc>
                <a:spcPct val="90000"/>
              </a:lnSpc>
              <a:spcAft>
                <a:spcPts val="422"/>
              </a:spcAft>
              <a:buFont typeface="Arial" panose="020B0604020202020204" pitchFamily="34" charset="0"/>
              <a:buChar char="•"/>
            </a:pPr>
            <a:r>
              <a:rPr lang="en-US" sz="2391" kern="1200" dirty="0">
                <a:solidFill>
                  <a:schemeClr val="tx1"/>
                </a:solidFill>
              </a:rPr>
              <a:t>Acupuncture</a:t>
            </a:r>
          </a:p>
          <a:p>
            <a:pPr lvl="3" indent="-160729" algn="l" defTabSz="642915">
              <a:lnSpc>
                <a:spcPct val="90000"/>
              </a:lnSpc>
              <a:spcAft>
                <a:spcPts val="422"/>
              </a:spcAft>
              <a:buFont typeface="Arial" panose="020B0604020202020204" pitchFamily="34" charset="0"/>
              <a:buChar char="•"/>
            </a:pPr>
            <a:r>
              <a:rPr lang="en-US" sz="2391" kern="1200" dirty="0">
                <a:solidFill>
                  <a:schemeClr val="tx1"/>
                </a:solidFill>
              </a:rPr>
              <a:t>Aquatic therapy</a:t>
            </a:r>
          </a:p>
          <a:p>
            <a:pPr lvl="3" indent="-160729" algn="l" defTabSz="642915">
              <a:lnSpc>
                <a:spcPct val="90000"/>
              </a:lnSpc>
              <a:spcAft>
                <a:spcPts val="422"/>
              </a:spcAft>
              <a:buFont typeface="Arial" panose="020B0604020202020204" pitchFamily="34" charset="0"/>
              <a:buChar char="•"/>
            </a:pPr>
            <a:r>
              <a:rPr lang="en-US" sz="2391" kern="1200" dirty="0">
                <a:solidFill>
                  <a:schemeClr val="tx1"/>
                </a:solidFill>
              </a:rPr>
              <a:t>Yoga</a:t>
            </a:r>
          </a:p>
          <a:p>
            <a:pPr lvl="3" indent="-160729" algn="l" defTabSz="642915">
              <a:lnSpc>
                <a:spcPct val="90000"/>
              </a:lnSpc>
              <a:spcAft>
                <a:spcPts val="422"/>
              </a:spcAft>
              <a:buFont typeface="Arial" panose="020B0604020202020204" pitchFamily="34" charset="0"/>
              <a:buChar char="•"/>
            </a:pPr>
            <a:r>
              <a:rPr lang="en-US" sz="2391" kern="1200" dirty="0">
                <a:solidFill>
                  <a:schemeClr val="tx1"/>
                </a:solidFill>
              </a:rPr>
              <a:t>Medications</a:t>
            </a:r>
          </a:p>
          <a:p>
            <a:pPr lvl="3" indent="-160729" algn="l" defTabSz="642915">
              <a:lnSpc>
                <a:spcPct val="90000"/>
              </a:lnSpc>
              <a:spcAft>
                <a:spcPts val="422"/>
              </a:spcAft>
              <a:buFont typeface="Arial" panose="020B0604020202020204" pitchFamily="34" charset="0"/>
              <a:buChar char="•"/>
            </a:pPr>
            <a:r>
              <a:rPr lang="en-US" sz="2391" kern="1200" dirty="0">
                <a:solidFill>
                  <a:schemeClr val="tx1"/>
                </a:solidFill>
              </a:rPr>
              <a:t>Local Anesthetic Injections to Dx Chronic Pain</a:t>
            </a:r>
          </a:p>
          <a:p>
            <a:pPr lvl="3" indent="-160729" algn="l" defTabSz="642915">
              <a:lnSpc>
                <a:spcPct val="90000"/>
              </a:lnSpc>
              <a:spcAft>
                <a:spcPts val="422"/>
              </a:spcAft>
              <a:buFont typeface="Arial" panose="020B0604020202020204" pitchFamily="34" charset="0"/>
              <a:buChar char="•"/>
            </a:pPr>
            <a:r>
              <a:rPr lang="en-US" sz="2391" kern="1200" dirty="0">
                <a:solidFill>
                  <a:schemeClr val="tx1"/>
                </a:solidFill>
              </a:rPr>
              <a:t>Nerve blocks for neuropathic pain</a:t>
            </a:r>
          </a:p>
          <a:p>
            <a:pPr lvl="3" indent="-160729" algn="l" defTabSz="642915">
              <a:lnSpc>
                <a:spcPct val="90000"/>
              </a:lnSpc>
              <a:spcAft>
                <a:spcPts val="422"/>
              </a:spcAft>
              <a:buFont typeface="Arial" panose="020B0604020202020204" pitchFamily="34" charset="0"/>
              <a:buChar char="•"/>
            </a:pPr>
            <a:endParaRPr lang="en-US" sz="2391" kern="1200" dirty="0">
              <a:solidFill>
                <a:schemeClr val="tx1"/>
              </a:solidFill>
            </a:endParaRPr>
          </a:p>
          <a:p>
            <a:pPr lvl="3" indent="-160729" algn="l" defTabSz="642915">
              <a:lnSpc>
                <a:spcPct val="90000"/>
              </a:lnSpc>
              <a:spcAft>
                <a:spcPts val="422"/>
              </a:spcAft>
              <a:buFont typeface="Arial" panose="020B0604020202020204" pitchFamily="34" charset="0"/>
              <a:buChar char="•"/>
            </a:pPr>
            <a:r>
              <a:rPr lang="en-US" sz="2391" kern="1200" dirty="0">
                <a:solidFill>
                  <a:schemeClr val="tx1"/>
                </a:solidFill>
              </a:rPr>
              <a:t>Early Intervention</a:t>
            </a:r>
          </a:p>
          <a:p>
            <a:pPr lvl="3" indent="-160729" algn="l" defTabSz="642915">
              <a:lnSpc>
                <a:spcPct val="90000"/>
              </a:lnSpc>
              <a:spcAft>
                <a:spcPts val="422"/>
              </a:spcAft>
              <a:buFont typeface="Arial" panose="020B0604020202020204" pitchFamily="34" charset="0"/>
              <a:buChar char="•"/>
            </a:pPr>
            <a:r>
              <a:rPr lang="en-US" sz="2391" kern="1200" dirty="0">
                <a:solidFill>
                  <a:schemeClr val="tx1"/>
                </a:solidFill>
              </a:rPr>
              <a:t>FCEs</a:t>
            </a:r>
          </a:p>
          <a:p>
            <a:pPr lvl="3" indent="-160729" algn="l" defTabSz="642915">
              <a:lnSpc>
                <a:spcPct val="90000"/>
              </a:lnSpc>
              <a:spcAft>
                <a:spcPts val="422"/>
              </a:spcAft>
              <a:buFont typeface="Arial" panose="020B0604020202020204" pitchFamily="34" charset="0"/>
              <a:buChar char="•"/>
            </a:pPr>
            <a:r>
              <a:rPr lang="en-US" sz="2391" kern="1200" dirty="0">
                <a:solidFill>
                  <a:schemeClr val="tx1"/>
                </a:solidFill>
              </a:rPr>
              <a:t>Functional Restoration Programs</a:t>
            </a:r>
          </a:p>
          <a:p>
            <a:pPr lvl="3" indent="-160729" algn="l" defTabSz="642915">
              <a:lnSpc>
                <a:spcPct val="90000"/>
              </a:lnSpc>
              <a:spcAft>
                <a:spcPts val="422"/>
              </a:spcAft>
              <a:buFont typeface="Arial" panose="020B0604020202020204" pitchFamily="34" charset="0"/>
              <a:buChar char="•"/>
            </a:pPr>
            <a:endParaRPr lang="en-US" sz="2391" kern="12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E27BC2-9F65-4CC9-A1B3-E0CC51FE864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64671" y="7501042"/>
            <a:ext cx="209994" cy="333425"/>
          </a:xfrm>
        </p:spPr>
        <p:txBody>
          <a:bodyPr/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22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Thin"/>
                <a:sym typeface="Helvetica Neue Thin"/>
              </a:rPr>
              <a:pPr marL="0" marR="0" lvl="0" indent="0" algn="ctr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22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Thin"/>
              <a:sym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57684194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6C312490-CF05-4E59-846D-25863BBBF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Controversial Treatments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DB8B1AB-D394-43FD-A7C1-E2359BB73B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05000"/>
            <a:ext cx="10591800" cy="4724400"/>
          </a:xfrm>
        </p:spPr>
        <p:txBody>
          <a:bodyPr/>
          <a:lstStyle/>
          <a:p>
            <a:pPr marL="407469" indent="-338671" eaLnBrk="1" hangingPunct="1">
              <a:lnSpc>
                <a:spcPct val="70000"/>
              </a:lnSpc>
              <a:spcAft>
                <a:spcPts val="600"/>
              </a:spcAft>
              <a:defRPr/>
            </a:pPr>
            <a:r>
              <a:rPr lang="en-US" altLang="en-US" sz="3719" dirty="0"/>
              <a:t>Implanted pain pump</a:t>
            </a:r>
          </a:p>
          <a:p>
            <a:pPr marL="407469" indent="-338671" eaLnBrk="1" hangingPunct="1">
              <a:lnSpc>
                <a:spcPct val="70000"/>
              </a:lnSpc>
              <a:spcAft>
                <a:spcPts val="600"/>
              </a:spcAft>
              <a:defRPr/>
            </a:pPr>
            <a:r>
              <a:rPr lang="en-US" altLang="en-US" sz="3719" dirty="0"/>
              <a:t>Surgery in the patient with CRPS</a:t>
            </a:r>
          </a:p>
          <a:p>
            <a:pPr marL="407469" indent="-338671" eaLnBrk="1" hangingPunct="1">
              <a:lnSpc>
                <a:spcPct val="70000"/>
              </a:lnSpc>
              <a:spcAft>
                <a:spcPts val="600"/>
              </a:spcAft>
              <a:defRPr/>
            </a:pPr>
            <a:r>
              <a:rPr lang="en-US" altLang="en-US" sz="3719" dirty="0"/>
              <a:t>Surgical nerve decompression</a:t>
            </a:r>
          </a:p>
          <a:p>
            <a:pPr marL="407469" indent="-338671" eaLnBrk="1" hangingPunct="1">
              <a:lnSpc>
                <a:spcPct val="70000"/>
              </a:lnSpc>
              <a:spcAft>
                <a:spcPts val="600"/>
              </a:spcAft>
              <a:defRPr/>
            </a:pPr>
            <a:r>
              <a:rPr lang="en-US" altLang="en-US" sz="3719" dirty="0"/>
              <a:t>Amputation</a:t>
            </a:r>
          </a:p>
          <a:p>
            <a:pPr marL="407469" indent="-338671" eaLnBrk="1" hangingPunct="1">
              <a:lnSpc>
                <a:spcPct val="70000"/>
              </a:lnSpc>
              <a:spcAft>
                <a:spcPts val="600"/>
              </a:spcAft>
              <a:defRPr/>
            </a:pPr>
            <a:endParaRPr lang="en-US" altLang="en-US" sz="3719" dirty="0"/>
          </a:p>
          <a:p>
            <a:pPr marL="407469" indent="-338671" eaLnBrk="1" hangingPunct="1">
              <a:spcAft>
                <a:spcPts val="600"/>
              </a:spcAft>
              <a:defRPr/>
            </a:pPr>
            <a:endParaRPr lang="en-US" altLang="en-US" sz="3719" dirty="0"/>
          </a:p>
        </p:txBody>
      </p:sp>
    </p:spTree>
    <p:extLst>
      <p:ext uri="{BB962C8B-B14F-4D97-AF65-F5344CB8AC3E}">
        <p14:creationId xmlns:p14="http://schemas.microsoft.com/office/powerpoint/2010/main" val="3984222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40541"/>
            <a:ext cx="12192000" cy="93044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Functional Restoration Program</a:t>
            </a:r>
          </a:p>
        </p:txBody>
      </p:sp>
      <p:pic>
        <p:nvPicPr>
          <p:cNvPr id="8" name="Picture 6" descr="img51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r="11574"/>
          <a:stretch>
            <a:fillRect/>
          </a:stretch>
        </p:blipFill>
        <p:spPr bwMode="auto">
          <a:xfrm>
            <a:off x="5997551" y="2485581"/>
            <a:ext cx="2678073" cy="266699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65371" y="5152576"/>
            <a:ext cx="2725484" cy="646331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Physical Restorative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Therapies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2122" y="4402706"/>
            <a:ext cx="2771370" cy="646331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Cognitive Behavioral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Therapy (CBT)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57549" y="5803115"/>
            <a:ext cx="3058678" cy="646331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Education and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Psychosocial Focus</a:t>
            </a:r>
          </a:p>
        </p:txBody>
      </p:sp>
      <p:pic>
        <p:nvPicPr>
          <p:cNvPr id="7" name="Picture 5" descr="GroupTherapy252Wx164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r="8046"/>
          <a:stretch/>
        </p:blipFill>
        <p:spPr bwMode="auto">
          <a:xfrm>
            <a:off x="8882279" y="3563560"/>
            <a:ext cx="3009219" cy="2244364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therapy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2079171"/>
            <a:ext cx="2730978" cy="2282491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56" y="1424606"/>
            <a:ext cx="1707444" cy="2268805"/>
          </a:xfrm>
          <a:prstGeom prst="rect">
            <a:avLst/>
          </a:prstGeom>
          <a:ln w="38100">
            <a:solidFill>
              <a:srgbClr val="0000FF"/>
            </a:solidFill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30" y="1414397"/>
            <a:ext cx="1512743" cy="2318249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54529" y="3349623"/>
            <a:ext cx="1512744" cy="261610"/>
          </a:xfrm>
          <a:prstGeom prst="rect">
            <a:avLst/>
          </a:prstGeom>
          <a:solidFill>
            <a:srgbClr val="BDD7EE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MED Dose/day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146" y="3736940"/>
            <a:ext cx="2704727" cy="64633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Medication/opioid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Optimization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643785-F860-4D78-B206-A6E9D9BECDF4}"/>
              </a:ext>
            </a:extLst>
          </p:cNvPr>
          <p:cNvSpPr txBox="1"/>
          <p:nvPr/>
        </p:nvSpPr>
        <p:spPr>
          <a:xfrm>
            <a:off x="162146" y="5257800"/>
            <a:ext cx="54766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Co-located services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Team: MD, PT, Psychologist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Communication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Treatment: Education, meds optimization, increased function &amp; ever day life activities</a:t>
            </a:r>
          </a:p>
        </p:txBody>
      </p:sp>
    </p:spTree>
    <p:extLst>
      <p:ext uri="{BB962C8B-B14F-4D97-AF65-F5344CB8AC3E}">
        <p14:creationId xmlns:p14="http://schemas.microsoft.com/office/powerpoint/2010/main" val="4132729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749" y="1828800"/>
            <a:ext cx="3494362" cy="338838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CRPS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&amp;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Future Medical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788" y="963877"/>
            <a:ext cx="6676975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1600" dirty="0">
              <a:hlinkClick r:id="rId3"/>
            </a:endParaRPr>
          </a:p>
          <a:p>
            <a:r>
              <a:rPr lang="en-US" dirty="0"/>
              <a:t>CRPS can significantly increase future</a:t>
            </a:r>
          </a:p>
          <a:p>
            <a:pPr lvl="1"/>
            <a:r>
              <a:rPr lang="en-US" dirty="0"/>
              <a:t>Medical &amp; psychiatric comorbidities </a:t>
            </a:r>
          </a:p>
          <a:p>
            <a:pPr lvl="1"/>
            <a:r>
              <a:rPr lang="en-US" dirty="0"/>
              <a:t>Costs of treatment</a:t>
            </a:r>
            <a:endParaRPr lang="en-US" sz="1800" dirty="0"/>
          </a:p>
          <a:p>
            <a:pPr lvl="1"/>
            <a:r>
              <a:rPr lang="en-US" dirty="0"/>
              <a:t>Cost of adaptive equipment/modifications</a:t>
            </a:r>
          </a:p>
          <a:p>
            <a:pPr lvl="1"/>
            <a:r>
              <a:rPr lang="en-US" dirty="0"/>
              <a:t>Loss of earning capacity</a:t>
            </a:r>
          </a:p>
          <a:p>
            <a:pPr lvl="1"/>
            <a:r>
              <a:rPr lang="en-US" dirty="0"/>
              <a:t>Need for ADL &amp; task assistance (aide)</a:t>
            </a:r>
          </a:p>
          <a:p>
            <a:pPr lvl="1"/>
            <a:r>
              <a:rPr lang="en-US" dirty="0"/>
              <a:t>Loss of household services abilities</a:t>
            </a:r>
          </a:p>
          <a:p>
            <a:pPr lvl="2"/>
            <a:r>
              <a:rPr lang="en-US" dirty="0"/>
              <a:t>Housekeeping</a:t>
            </a:r>
          </a:p>
          <a:p>
            <a:pPr lvl="2"/>
            <a:r>
              <a:rPr lang="en-US" dirty="0"/>
              <a:t>Outdoor maintenance</a:t>
            </a:r>
          </a:p>
        </p:txBody>
      </p:sp>
    </p:spTree>
    <p:extLst>
      <p:ext uri="{BB962C8B-B14F-4D97-AF65-F5344CB8AC3E}">
        <p14:creationId xmlns:p14="http://schemas.microsoft.com/office/powerpoint/2010/main" val="779485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4E04532-4ECF-4DA1-8F50-8DBE13C8B4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11830050" cy="13541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Steps to Achieve Negative Outcomes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DDB8A6C-2B25-4D36-9F95-89496690C3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844749"/>
            <a:ext cx="11266488" cy="4860851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Employers who treat all injuries as fraudulent, and injured workers as frauds. </a:t>
            </a:r>
            <a:endParaRPr lang="en-US" sz="20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Employers who do not immediately report all injuries; thereby delaying prompt compensability determination and benefits.</a:t>
            </a:r>
            <a:endParaRPr lang="en-US" sz="20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Employers who create barriers that delay return-to-work.</a:t>
            </a:r>
            <a:endParaRPr lang="en-US" sz="20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Employers (front line supervisors or managers) who do not remain in contact with injured employees (particularly during time off from work).</a:t>
            </a:r>
            <a:endParaRPr lang="en-US" sz="20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Delays in compensability determination by the claim administrator.</a:t>
            </a:r>
            <a:endParaRPr lang="en-US" sz="20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Medical treatment authorization delays which result in a lack of access to quality, evidence based medical care due to a complex and unnecessary authorization process.</a:t>
            </a:r>
            <a:endParaRPr lang="en-US" sz="20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Attorneys who do not focus on assisting the injured worker in returning to health and work.</a:t>
            </a:r>
            <a:endParaRPr lang="en-US" sz="20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55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4E04532-4ECF-4DA1-8F50-8DBE13C8B4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11830050" cy="13541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Steps to Achieve Positive Outcomes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DDB8A6C-2B25-4D36-9F95-89496690C3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844749"/>
            <a:ext cx="11449050" cy="4860851"/>
          </a:xfrm>
        </p:spPr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Education: What is CRPS? How do you diagnose and treat it?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When CRPS suspected, support referral to appropriate specialists.</a:t>
            </a:r>
            <a:endParaRPr lang="en-US" sz="24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Develop plan of action for managing claim.</a:t>
            </a:r>
          </a:p>
          <a:p>
            <a:pPr marL="815975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Promptly authorize MTUS EBM testing and treatment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Recognize when there are delayed recovery factors (including ACEs).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Emphasize appropriate communication with all parties including the injured worker.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Set appropriate expectations for recovery and RTW to modified or full duty.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Support physical activity &amp; rehabilitation approach.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4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Encourage the injured worker to seek support from family, friends, social, and if appropriate, religious, community.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5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815975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en-US" sz="14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664415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749" y="1828800"/>
            <a:ext cx="3494362" cy="338838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CRPS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788" y="963876"/>
            <a:ext cx="6926643" cy="520832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n-US" sz="1600" dirty="0">
              <a:hlinkClick r:id="rId3"/>
            </a:endParaRPr>
          </a:p>
          <a:p>
            <a:r>
              <a:rPr lang="en-US" dirty="0"/>
              <a:t>CRPS is a syndrome</a:t>
            </a:r>
          </a:p>
          <a:p>
            <a:r>
              <a:rPr lang="en-US" dirty="0"/>
              <a:t>CRPS is uncommon</a:t>
            </a:r>
          </a:p>
          <a:p>
            <a:r>
              <a:rPr lang="en-US" dirty="0"/>
              <a:t>Often missed, over- or under-diagnosed</a:t>
            </a:r>
          </a:p>
          <a:p>
            <a:r>
              <a:rPr lang="en-US" dirty="0"/>
              <a:t>CRPS diagnosis contentious</a:t>
            </a:r>
          </a:p>
          <a:p>
            <a:r>
              <a:rPr lang="en-US"/>
              <a:t>Occurs typically soon </a:t>
            </a:r>
            <a:r>
              <a:rPr lang="en-US" dirty="0"/>
              <a:t>after injury/event</a:t>
            </a:r>
          </a:p>
          <a:p>
            <a:r>
              <a:rPr lang="en-US" dirty="0"/>
              <a:t>Pain disproportionate to inciting event</a:t>
            </a:r>
          </a:p>
          <a:p>
            <a:r>
              <a:rPr lang="en-US" dirty="0"/>
              <a:t>Can spread proximally &amp; to other body parts</a:t>
            </a:r>
          </a:p>
          <a:p>
            <a:r>
              <a:rPr lang="en-US" dirty="0"/>
              <a:t>Can result in significant physical and  psychiatric disability</a:t>
            </a:r>
          </a:p>
          <a:p>
            <a:r>
              <a:rPr lang="en-US" dirty="0"/>
              <a:t>CRPS can significantly increase future costs</a:t>
            </a:r>
          </a:p>
        </p:txBody>
      </p:sp>
    </p:spTree>
    <p:extLst>
      <p:ext uri="{BB962C8B-B14F-4D97-AF65-F5344CB8AC3E}">
        <p14:creationId xmlns:p14="http://schemas.microsoft.com/office/powerpoint/2010/main" val="3103473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4E04532-4ECF-4DA1-8F50-8DBE13C8B4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11830050" cy="13541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What is Complex Regional Pain Syndrome?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DDB8A6C-2B25-4D36-9F95-89496690C3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844749"/>
            <a:ext cx="11266488" cy="4860851"/>
          </a:xfrm>
        </p:spPr>
        <p:txBody>
          <a:bodyPr/>
          <a:lstStyle/>
          <a:p>
            <a:pPr marL="406405" indent="-406405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r>
              <a:rPr lang="en-US" altLang="en-US" sz="3200" dirty="0"/>
              <a:t>The term CRPS is meant as a descriptor</a:t>
            </a:r>
          </a:p>
          <a:p>
            <a:pPr marL="880544" lvl="1" indent="-338671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r>
              <a:rPr lang="en-US" altLang="en-US" sz="2400" dirty="0"/>
              <a:t>no assumptions about underlying physical cause</a:t>
            </a:r>
          </a:p>
          <a:p>
            <a:pPr marL="406405" indent="-406405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r>
              <a:rPr lang="en-US" altLang="en-US" sz="3200" dirty="0"/>
              <a:t>CRPS is a syndrome</a:t>
            </a:r>
          </a:p>
          <a:p>
            <a:pPr marL="880544" lvl="1" indent="-338671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r>
              <a:rPr lang="en-US" altLang="en-US" sz="2400" dirty="0"/>
              <a:t>Subjective symptoms and physical signs match criteria</a:t>
            </a:r>
          </a:p>
          <a:p>
            <a:pPr marL="880544" lvl="1" indent="-338671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r>
              <a:rPr lang="en-US" altLang="en-US" sz="2400" dirty="0"/>
              <a:t>A neuropathic </a:t>
            </a:r>
            <a:r>
              <a:rPr lang="en-US" altLang="en-US" sz="2000" dirty="0"/>
              <a:t>(</a:t>
            </a:r>
            <a:r>
              <a:rPr lang="en-US" altLang="en-US" sz="2400" dirty="0"/>
              <a:t>nervous system) pain condition</a:t>
            </a:r>
          </a:p>
          <a:p>
            <a:pPr marL="406405" indent="-406405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r>
              <a:rPr lang="en-US" altLang="en-US" sz="3200" dirty="0"/>
              <a:t> CRPS uncommon </a:t>
            </a:r>
            <a:r>
              <a:rPr lang="en-US" altLang="en-US" sz="2400" dirty="0"/>
              <a:t>(incidence 5.5/100,000; prevalence 20-25/100,000)</a:t>
            </a:r>
            <a:endParaRPr lang="en-US" altLang="en-US" sz="3200" dirty="0"/>
          </a:p>
          <a:p>
            <a:pPr marL="879480" lvl="1" indent="-406405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r>
              <a:rPr lang="en-US" altLang="en-US" sz="2800" dirty="0"/>
              <a:t> O</a:t>
            </a:r>
            <a:r>
              <a:rPr lang="en-US" altLang="en-US" sz="2400" dirty="0"/>
              <a:t>ften misdiagnosed or missed</a:t>
            </a:r>
          </a:p>
          <a:p>
            <a:pPr marL="879480" lvl="1" indent="-406405" eaLnBrk="1" hangingPunct="1">
              <a:lnSpc>
                <a:spcPct val="90000"/>
              </a:lnSpc>
              <a:spcBef>
                <a:spcPts val="593"/>
              </a:spcBef>
              <a:spcAft>
                <a:spcPts val="593"/>
              </a:spcAft>
              <a:defRPr/>
            </a:pPr>
            <a:r>
              <a:rPr lang="en-US" altLang="en-US" sz="2400" dirty="0"/>
              <a:t>Can be over-diagnosed</a:t>
            </a:r>
          </a:p>
        </p:txBody>
      </p:sp>
    </p:spTree>
    <p:extLst>
      <p:ext uri="{BB962C8B-B14F-4D97-AF65-F5344CB8AC3E}">
        <p14:creationId xmlns:p14="http://schemas.microsoft.com/office/powerpoint/2010/main" val="3908387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1FBD5B9-5EA7-4169-B1AD-390F90C4AB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/>
              <a:t>Definitions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BC1622AA-E778-4CDB-916C-72010931C2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1828800"/>
            <a:ext cx="10769600" cy="4743450"/>
          </a:xfrm>
        </p:spPr>
        <p:txBody>
          <a:bodyPr rtlCol="0">
            <a:normAutofit/>
          </a:bodyPr>
          <a:lstStyle/>
          <a:p>
            <a:pPr marL="406405" indent="-406405" eaLnBrk="1" fontAlgn="auto" hangingPunct="1">
              <a:spcAft>
                <a:spcPts val="0"/>
              </a:spcAft>
              <a:defRPr/>
            </a:pPr>
            <a:r>
              <a:rPr lang="en-US" sz="3793" dirty="0"/>
              <a:t>CRPS Type I (Reflex Sympathetic Dystrophy - RSD)</a:t>
            </a:r>
          </a:p>
          <a:p>
            <a:pPr marL="880544" lvl="1" indent="-33867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319" dirty="0"/>
              <a:t>Usually develops after an initiating noxious event</a:t>
            </a:r>
          </a:p>
          <a:p>
            <a:pPr marL="880544" lvl="1" indent="-338671" eaLnBrk="1" fontAlgn="auto" hangingPunct="1">
              <a:spcAft>
                <a:spcPts val="0"/>
              </a:spcAft>
              <a:defRPr/>
            </a:pPr>
            <a:r>
              <a:rPr lang="en-US" sz="3319" dirty="0"/>
              <a:t>Not limited to distribution of a single peripheral nerve</a:t>
            </a:r>
          </a:p>
          <a:p>
            <a:pPr marL="406405" indent="-406405" eaLnBrk="1" fontAlgn="auto" hangingPunct="1">
              <a:spcAft>
                <a:spcPts val="0"/>
              </a:spcAft>
              <a:defRPr/>
            </a:pPr>
            <a:r>
              <a:rPr lang="en-US" sz="3793" dirty="0"/>
              <a:t>CRPS Type II (Causalgia)</a:t>
            </a:r>
          </a:p>
          <a:p>
            <a:pPr marL="880544" lvl="1" indent="-338671" eaLnBrk="1" fontAlgn="auto" hangingPunct="1">
              <a:spcAft>
                <a:spcPts val="0"/>
              </a:spcAft>
              <a:defRPr/>
            </a:pPr>
            <a:r>
              <a:rPr lang="en-US" sz="3319" dirty="0"/>
              <a:t>Follows partial injury to a nerve</a:t>
            </a:r>
          </a:p>
          <a:p>
            <a:pPr marL="880544" lvl="1" indent="-338671" eaLnBrk="1" fontAlgn="auto" hangingPunct="1">
              <a:spcAft>
                <a:spcPts val="0"/>
              </a:spcAft>
              <a:defRPr/>
            </a:pPr>
            <a:r>
              <a:rPr lang="en-US" sz="3319" dirty="0"/>
              <a:t>Otherwise, similar to Type 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EC8EC29-BB7B-4D38-94CD-D7DDCC058B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215" dirty="0"/>
              <a:t>CRPS Presentation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D1A1109-2B5F-489F-9D4A-4DB2BD7C68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11266488" cy="4837113"/>
          </a:xfrm>
        </p:spPr>
        <p:txBody>
          <a:bodyPr/>
          <a:lstStyle/>
          <a:p>
            <a:pPr marL="406405" indent="-406405" eaLnBrk="1" fontAlgn="auto" hangingPunct="1">
              <a:spcAft>
                <a:spcPts val="0"/>
              </a:spcAft>
              <a:defRPr/>
            </a:pPr>
            <a:r>
              <a:rPr lang="en-US" sz="3600" dirty="0"/>
              <a:t>CRPS usually develops within days or weeks to a few months of the inciting event (with exceptions!)</a:t>
            </a:r>
          </a:p>
          <a:p>
            <a:pPr marL="879480" lvl="1" indent="-406405" eaLnBrk="1" fontAlgn="auto" hangingPunct="1">
              <a:spcAft>
                <a:spcPts val="0"/>
              </a:spcAft>
              <a:defRPr/>
            </a:pPr>
            <a:r>
              <a:rPr lang="en-US" sz="3200" dirty="0"/>
              <a:t>Inciting event may not be the injury but from treatment</a:t>
            </a:r>
          </a:p>
          <a:p>
            <a:pPr marL="879480" lvl="1" indent="-406405" eaLnBrk="1" fontAlgn="auto" hangingPunct="1">
              <a:spcAft>
                <a:spcPts val="0"/>
              </a:spcAft>
              <a:defRPr/>
            </a:pPr>
            <a:r>
              <a:rPr lang="en-US" altLang="en-US" sz="3200" dirty="0"/>
              <a:t>Specific injury and/or event usually but not always</a:t>
            </a:r>
          </a:p>
          <a:p>
            <a:pPr marL="1354143" lvl="2" indent="-406405" eaLnBrk="1" fontAlgn="auto" hangingPunct="1">
              <a:spcAft>
                <a:spcPts val="0"/>
              </a:spcAft>
              <a:defRPr/>
            </a:pPr>
            <a:r>
              <a:rPr lang="en-US" dirty="0"/>
              <a:t>Post-surgery</a:t>
            </a:r>
          </a:p>
          <a:p>
            <a:pPr marL="406405" indent="-406405" algn="just" eaLnBrk="1" hangingPunct="1">
              <a:spcAft>
                <a:spcPts val="711"/>
              </a:spcAft>
              <a:defRPr/>
            </a:pPr>
            <a:r>
              <a:rPr lang="en-US" altLang="en-US" sz="3600" dirty="0"/>
              <a:t>Gradual or abrupt onset of </a:t>
            </a:r>
            <a:r>
              <a:rPr lang="en-US" altLang="en-US" sz="3600" u="sng" dirty="0"/>
              <a:t>severe</a:t>
            </a:r>
            <a:r>
              <a:rPr lang="en-US" altLang="en-US" sz="3600" dirty="0"/>
              <a:t> aching, throbbing and burning pain at the injury or surgery site</a:t>
            </a:r>
          </a:p>
          <a:p>
            <a:pPr marL="406405" indent="-406405" algn="just" eaLnBrk="1" hangingPunct="1">
              <a:spcAft>
                <a:spcPts val="711"/>
              </a:spcAft>
              <a:defRPr/>
            </a:pPr>
            <a:r>
              <a:rPr lang="en-US" sz="3600" dirty="0"/>
              <a:t>CRPS pain </a:t>
            </a:r>
            <a:r>
              <a:rPr lang="en-US" sz="3600" u="sng" dirty="0"/>
              <a:t>disproportionate</a:t>
            </a:r>
            <a:r>
              <a:rPr lang="en-US" sz="3600" dirty="0"/>
              <a:t> to the inciting event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0A6EA6EC-1F6D-4AE6-9C02-9F3A56C01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"/>
            <a:ext cx="763905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358C49E-3607-4FA2-8ACA-0ECC404D9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1070"/>
            <a:ext cx="4419802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3">
            <a:extLst>
              <a:ext uri="{FF2B5EF4-FFF2-40B4-BE49-F238E27FC236}">
                <a16:creationId xmlns:a16="http://schemas.microsoft.com/office/drawing/2014/main" id="{5BAAE6C3-D1B9-4382-B15E-F8BD99D120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Abnormal Sweating</a:t>
            </a:r>
          </a:p>
        </p:txBody>
      </p:sp>
      <p:sp>
        <p:nvSpPr>
          <p:cNvPr id="17412" name="TextBox 4">
            <a:extLst>
              <a:ext uri="{FF2B5EF4-FFF2-40B4-BE49-F238E27FC236}">
                <a16:creationId xmlns:a16="http://schemas.microsoft.com/office/drawing/2014/main" id="{70874EF3-8715-41D1-9A79-56245A0B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590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7414" name="Picture 6" descr="Image result for crps images">
            <a:extLst>
              <a:ext uri="{FF2B5EF4-FFF2-40B4-BE49-F238E27FC236}">
                <a16:creationId xmlns:a16="http://schemas.microsoft.com/office/drawing/2014/main" id="{2A074616-C166-4A26-B846-732B5CCD4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01070"/>
            <a:ext cx="3609975" cy="39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865F16C2-1202-4014-89F6-FACDDB06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681038"/>
            <a:ext cx="913447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1672</Words>
  <Application>Microsoft Office PowerPoint</Application>
  <PresentationFormat>Widescreen</PresentationFormat>
  <Paragraphs>288</Paragraphs>
  <Slides>39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Helvetica Neue Light</vt:lpstr>
      <vt:lpstr>Helvetica Neue Thin</vt:lpstr>
      <vt:lpstr>Arial</vt:lpstr>
      <vt:lpstr>Helvetica Neue</vt:lpstr>
      <vt:lpstr>Calibri</vt:lpstr>
      <vt:lpstr>Tahoma</vt:lpstr>
      <vt:lpstr>Noto Sans Symbols</vt:lpstr>
      <vt:lpstr>Helvetica Neue Medium</vt:lpstr>
      <vt:lpstr>Times New Roman</vt:lpstr>
      <vt:lpstr>Helvetica</vt:lpstr>
      <vt:lpstr>Calibri Light</vt:lpstr>
      <vt:lpstr>Office Theme</vt:lpstr>
      <vt:lpstr>1_Office Theme</vt:lpstr>
      <vt:lpstr>White</vt:lpstr>
      <vt:lpstr>PowerPoint Presentation</vt:lpstr>
      <vt:lpstr>PowerPoint Presentation</vt:lpstr>
      <vt:lpstr>CRPS Presentation Outline</vt:lpstr>
      <vt:lpstr>What is Complex Regional Pain Syndrome?</vt:lpstr>
      <vt:lpstr>Definitions</vt:lpstr>
      <vt:lpstr>CRPS Presentation</vt:lpstr>
      <vt:lpstr>PowerPoint Presentation</vt:lpstr>
      <vt:lpstr>Abnormal Sweating</vt:lpstr>
      <vt:lpstr>PowerPoint Presentation</vt:lpstr>
      <vt:lpstr>Livido Reticularis</vt:lpstr>
      <vt:lpstr>PowerPoint Presentation</vt:lpstr>
      <vt:lpstr>PowerPoint Presentation</vt:lpstr>
      <vt:lpstr>PowerPoint Presentation</vt:lpstr>
      <vt:lpstr>Hand on Fire</vt:lpstr>
      <vt:lpstr>Loss of Motion &amp; Contractures</vt:lpstr>
      <vt:lpstr>Dystonia (Movement disorder; involuntary movements; tremor)</vt:lpstr>
      <vt:lpstr>Muscle Spasm progressing to Wasting</vt:lpstr>
      <vt:lpstr>Osteopenia (reduced bone mass)</vt:lpstr>
      <vt:lpstr>CRPS Presentation</vt:lpstr>
      <vt:lpstr>CRPS Etiology</vt:lpstr>
      <vt:lpstr>CRPS Key Concept: Central Sensitization</vt:lpstr>
      <vt:lpstr>Evaluation &amp; Diagnosis</vt:lpstr>
      <vt:lpstr>CRPS Diagnosis</vt:lpstr>
      <vt:lpstr>Diagnostic Criteria per ACOEM</vt:lpstr>
      <vt:lpstr>CRPS Diagnosis Tests</vt:lpstr>
      <vt:lpstr>CRPS Differential Diagnosis</vt:lpstr>
      <vt:lpstr>CRPS Treatment</vt:lpstr>
      <vt:lpstr>Medications</vt:lpstr>
      <vt:lpstr>Rehabilitation</vt:lpstr>
      <vt:lpstr>Physical Rehabilitation Treatment Examples</vt:lpstr>
      <vt:lpstr>Psychological Treatment Examples</vt:lpstr>
      <vt:lpstr>Psychological Services</vt:lpstr>
      <vt:lpstr>MTUS Supported Treatment </vt:lpstr>
      <vt:lpstr>Controversial Treatments</vt:lpstr>
      <vt:lpstr>PowerPoint Presentation</vt:lpstr>
      <vt:lpstr>CRPS &amp; Future Medical Care</vt:lpstr>
      <vt:lpstr>Steps to Achieve Negative Outcomes</vt:lpstr>
      <vt:lpstr>Steps to Achieve Positive Outcomes</vt:lpstr>
      <vt:lpstr>CRPS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Feinberg</dc:creator>
  <cp:lastModifiedBy>Steven Feinberg</cp:lastModifiedBy>
  <cp:revision>43</cp:revision>
  <dcterms:created xsi:type="dcterms:W3CDTF">2020-09-09T18:57:24Z</dcterms:created>
  <dcterms:modified xsi:type="dcterms:W3CDTF">2022-07-18T02:11:06Z</dcterms:modified>
</cp:coreProperties>
</file>